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4" r:id="rId1"/>
  </p:sldMasterIdLst>
  <p:notesMasterIdLst>
    <p:notesMasterId r:id="rId46"/>
  </p:notesMasterIdLst>
  <p:sldIdLst>
    <p:sldId id="303" r:id="rId2"/>
    <p:sldId id="256" r:id="rId3"/>
    <p:sldId id="257" r:id="rId4"/>
    <p:sldId id="258" r:id="rId5"/>
    <p:sldId id="288" r:id="rId6"/>
    <p:sldId id="291" r:id="rId7"/>
    <p:sldId id="292" r:id="rId8"/>
    <p:sldId id="294" r:id="rId9"/>
    <p:sldId id="295" r:id="rId10"/>
    <p:sldId id="296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3" r:id="rId35"/>
    <p:sldId id="285" r:id="rId36"/>
    <p:sldId id="286" r:id="rId37"/>
    <p:sldId id="287" r:id="rId38"/>
    <p:sldId id="289" r:id="rId39"/>
    <p:sldId id="302" r:id="rId40"/>
    <p:sldId id="298" r:id="rId41"/>
    <p:sldId id="299" r:id="rId42"/>
    <p:sldId id="300" r:id="rId43"/>
    <p:sldId id="301" r:id="rId44"/>
    <p:sldId id="293" r:id="rId4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1C8956-2DA8-4247-AC43-E20CE54B76E0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1D4481-C1D2-4FA6-8FC4-B81E267CCE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44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1D4481-C1D2-4FA6-8FC4-B81E267CCEF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768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1D4481-C1D2-4FA6-8FC4-B81E267CCEF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57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78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31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84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1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3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7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24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94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78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27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91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89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47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81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75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11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51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 cstate="email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679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shirvani413.ir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shirvani413.ir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noshirvani413.ir/post/26" TargetMode="External"/><Relationship Id="rId4" Type="http://schemas.openxmlformats.org/officeDocument/2006/relationships/hyperlink" Target="http://noshirvani413.ir/post/32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oshirvani413.ir/post/26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oshirvani413.ir/post/26" TargetMode="External"/><Relationship Id="rId5" Type="http://schemas.openxmlformats.org/officeDocument/2006/relationships/hyperlink" Target="http://noshirvani413.ir/post/23" TargetMode="Externa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oshirvani413.ir/post/37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oshirvani413.ir/post/33" TargetMode="Externa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71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">
        <p15:prstTrans prst="curtains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133D63"/>
          </a:solidFill>
          <a:ln w="10160">
            <a:solidFill>
              <a:srgbClr val="133D6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91440"/>
            <a:ext cx="12191695" cy="22860"/>
          </a:xfrm>
          <a:prstGeom prst="rect">
            <a:avLst/>
          </a:prstGeom>
          <a:solidFill>
            <a:srgbClr val="4CABBE"/>
          </a:solidFill>
          <a:ln w="10160">
            <a:solidFill>
              <a:srgbClr val="4CAB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75488" y="438912"/>
            <a:ext cx="11247120" cy="242316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0160">
            <a:solidFill>
              <a:srgbClr val="DCE3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pic>
        <p:nvPicPr>
          <p:cNvPr id="5" name="Picture 4" descr="image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28" y="530352"/>
            <a:ext cx="11064240" cy="224028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658368" y="3090672"/>
            <a:ext cx="1965960" cy="438912"/>
          </a:xfrm>
          <a:prstGeom prst="roundRect">
            <a:avLst>
              <a:gd name="adj" fmla="val 12000"/>
            </a:avLst>
          </a:prstGeom>
          <a:solidFill>
            <a:srgbClr val="133D63"/>
          </a:solidFill>
          <a:ln w="10160">
            <a:solidFill>
              <a:srgbClr val="133D6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9808" y="3130257"/>
            <a:ext cx="1783080" cy="32316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500" b="1" dirty="0" err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500" b="1" dirty="0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500" b="1" dirty="0" err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endParaRPr sz="1500" b="1" dirty="0">
              <a:solidFill>
                <a:srgbClr val="FFFFFF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58368" y="3675887"/>
            <a:ext cx="10835640" cy="1938528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0160">
            <a:solidFill>
              <a:srgbClr val="DCE3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8368" y="3675887"/>
            <a:ext cx="109728" cy="1938528"/>
          </a:xfrm>
          <a:prstGeom prst="rect">
            <a:avLst/>
          </a:prstGeom>
          <a:solidFill>
            <a:srgbClr val="4CABBE"/>
          </a:solidFill>
          <a:ln w="10160">
            <a:solidFill>
              <a:srgbClr val="4CAB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5840" y="3953774"/>
            <a:ext cx="8092440" cy="5232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2800" b="1" dirty="0" err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2800" b="1" dirty="0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2800" b="1" dirty="0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2800" b="1" dirty="0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endParaRPr sz="2800" b="1" dirty="0">
              <a:solidFill>
                <a:srgbClr val="133D63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5840" y="4562296"/>
            <a:ext cx="8092440" cy="43088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2200" b="1" dirty="0" err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2200" b="1" dirty="0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2200" b="1" dirty="0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2200" b="1" dirty="0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2200" b="1" dirty="0" err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2200" b="1" dirty="0">
              <a:solidFill>
                <a:srgbClr val="25313D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5840" y="5067335"/>
            <a:ext cx="5029200" cy="30777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sz="14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سال</a:t>
            </a:r>
            <a:r>
              <a:rPr sz="14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تحصیلی</a:t>
            </a:r>
            <a:r>
              <a:rPr sz="14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۱۴۰۵–۱۴۰۶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840" y="5368586"/>
            <a:ext cx="8138160" cy="25391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05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دستاوردها</a:t>
            </a:r>
            <a:r>
              <a:rPr sz="105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•  </a:t>
            </a:r>
            <a:r>
              <a:rPr sz="105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اقدامات</a:t>
            </a:r>
            <a:r>
              <a:rPr sz="105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05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اجرایی</a:t>
            </a:r>
            <a:r>
              <a:rPr sz="105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•  </a:t>
            </a:r>
            <a:r>
              <a:rPr sz="105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r>
              <a:rPr sz="105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05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زیرساخت</a:t>
            </a:r>
            <a:r>
              <a:rPr sz="105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•  </a:t>
            </a:r>
            <a:r>
              <a:rPr sz="105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مدیریت</a:t>
            </a:r>
            <a:r>
              <a:rPr sz="105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05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endParaRPr sz="1050" b="0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pic>
        <p:nvPicPr>
          <p:cNvPr id="14" name="Picture 13" descr="image2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4040" y="3904487"/>
            <a:ext cx="1572768" cy="157276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02920" y="6419088"/>
            <a:ext cx="4846320" cy="2286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90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 زنده‌یاد نوشیروانی ۴۱۳ بابل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46320" y="6419088"/>
            <a:ext cx="5120640" cy="2286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|  ۱۴۰۵–۱۴۰۶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88136" y="3913214"/>
            <a:ext cx="2709490" cy="40862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>
                <a:ln/>
                <a:solidFill>
                  <a:srgbClr val="FFFF00"/>
                </a:solidFill>
                <a:effectLst>
                  <a:reflection blurRad="6350" stA="55000" endA="300" endPos="45500" dir="5400000" sy="-100000" algn="bl" rotWithShape="0"/>
                </a:effectLst>
                <a:hlinkClick r:id="rId4"/>
              </a:rPr>
              <a:t>www.Noshirvani413.ir</a:t>
            </a:r>
            <a:endParaRPr lang="en-US" b="1" dirty="0">
              <a:ln/>
              <a:solidFill>
                <a:srgbClr val="FFFF0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5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7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  <p:bldP spid="11" grpId="0"/>
      <p:bldP spid="12" grpId="0"/>
      <p:bldP spid="13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133D63"/>
          </a:solidFill>
          <a:ln w="10160">
            <a:solidFill>
              <a:srgbClr val="133D6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91440"/>
            <a:ext cx="12191695" cy="22860"/>
          </a:xfrm>
          <a:prstGeom prst="rect">
            <a:avLst/>
          </a:prstGeom>
          <a:solidFill>
            <a:srgbClr val="4CABBE"/>
          </a:solidFill>
          <a:ln w="10160">
            <a:solidFill>
              <a:srgbClr val="4CAB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46504" y="306486"/>
            <a:ext cx="5212080" cy="53860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2900" b="1" dirty="0" err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نمای</a:t>
            </a:r>
            <a:r>
              <a:rPr sz="2900" b="1" dirty="0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900" b="1" dirty="0" err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کلی</a:t>
            </a:r>
            <a:r>
              <a:rPr sz="2900" b="1" dirty="0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900" b="1" dirty="0" err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endParaRPr sz="2900" b="1" dirty="0">
              <a:solidFill>
                <a:srgbClr val="133D63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8368" y="982365"/>
            <a:ext cx="7589520" cy="284693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25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 از جامعه هنرجویی و سرمایه انسانی هنرستان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646920" y="475488"/>
            <a:ext cx="1874519" cy="393192"/>
          </a:xfrm>
          <a:prstGeom prst="roundRect">
            <a:avLst>
              <a:gd name="adj" fmla="val 12000"/>
            </a:avLst>
          </a:prstGeom>
          <a:solidFill>
            <a:srgbClr val="E8F2F9"/>
          </a:solidFill>
          <a:ln w="10160">
            <a:solidFill>
              <a:srgbClr val="E8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38360" y="513847"/>
            <a:ext cx="169164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>
                <a:solidFill>
                  <a:srgbClr val="133D63"/>
                </a:solidFill>
                <a:latin typeface="Noto Sans Arabic"/>
                <a:cs typeface="B Nazanin" panose="00000400000000000000" pitchFamily="2" charset="-78"/>
              </a:rPr>
              <a:t>اطلاعات پایه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94944" y="1618488"/>
            <a:ext cx="3090672" cy="3246120"/>
          </a:xfrm>
          <a:prstGeom prst="roundRect">
            <a:avLst>
              <a:gd name="adj" fmla="val 12000"/>
            </a:avLst>
          </a:prstGeom>
          <a:solidFill>
            <a:srgbClr val="E2E8ED"/>
          </a:solidFill>
          <a:ln w="10160">
            <a:solidFill>
              <a:srgbClr val="E2E8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58368" y="1527048"/>
            <a:ext cx="3090672" cy="324612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0160">
            <a:solidFill>
              <a:srgbClr val="DCE3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8368" y="1527048"/>
            <a:ext cx="100584" cy="3246120"/>
          </a:xfrm>
          <a:prstGeom prst="rect">
            <a:avLst/>
          </a:prstGeom>
          <a:solidFill>
            <a:srgbClr val="23689E"/>
          </a:solidFill>
          <a:ln w="10160">
            <a:solidFill>
              <a:srgbClr val="23689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932688" y="1847088"/>
            <a:ext cx="676656" cy="676656"/>
          </a:xfrm>
          <a:prstGeom prst="ellipse">
            <a:avLst/>
          </a:prstGeom>
          <a:solidFill>
            <a:srgbClr val="E8F2F9"/>
          </a:solidFill>
          <a:ln>
            <a:solidFill>
              <a:srgbClr val="E8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2768" y="1893028"/>
            <a:ext cx="178308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3200" b="1">
                <a:solidFill>
                  <a:srgbClr val="23689E"/>
                </a:solidFill>
                <a:latin typeface="Noto Sans Arabic"/>
                <a:cs typeface="B Nazanin" panose="00000400000000000000" pitchFamily="2" charset="-78"/>
              </a:rPr>
              <a:t>۲۶۰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2823710"/>
            <a:ext cx="2487168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800" b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هنرجو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3293623"/>
            <a:ext cx="2487168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10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جامعه هنرجویی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14400" y="4041648"/>
            <a:ext cx="2542032" cy="54864"/>
          </a:xfrm>
          <a:prstGeom prst="rect">
            <a:avLst/>
          </a:prstGeom>
          <a:solidFill>
            <a:srgbClr val="E8F2F9"/>
          </a:solidFill>
          <a:ln w="10160">
            <a:solidFill>
              <a:srgbClr val="E8F2F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4400" y="4169272"/>
            <a:ext cx="2542032" cy="23852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95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۱۴۰۵–۱۴۰۶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133088" y="1618488"/>
            <a:ext cx="3090672" cy="3246120"/>
          </a:xfrm>
          <a:prstGeom prst="roundRect">
            <a:avLst>
              <a:gd name="adj" fmla="val 12000"/>
            </a:avLst>
          </a:prstGeom>
          <a:solidFill>
            <a:srgbClr val="E2E8ED"/>
          </a:solidFill>
          <a:ln w="10160">
            <a:solidFill>
              <a:srgbClr val="E2E8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096512" y="1527048"/>
            <a:ext cx="3090672" cy="324612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0160">
            <a:solidFill>
              <a:srgbClr val="DCE3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096512" y="1527048"/>
            <a:ext cx="100584" cy="3246120"/>
          </a:xfrm>
          <a:prstGeom prst="rect">
            <a:avLst/>
          </a:prstGeom>
          <a:solidFill>
            <a:srgbClr val="288967"/>
          </a:solidFill>
          <a:ln w="10160">
            <a:solidFill>
              <a:srgbClr val="28896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370832" y="1847088"/>
            <a:ext cx="676656" cy="676656"/>
          </a:xfrm>
          <a:prstGeom prst="ellipse">
            <a:avLst/>
          </a:prstGeom>
          <a:solidFill>
            <a:srgbClr val="E8F6F0"/>
          </a:solidFill>
          <a:ln>
            <a:solidFill>
              <a:srgbClr val="E8F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10912" y="1893028"/>
            <a:ext cx="178308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3200" b="1">
                <a:solidFill>
                  <a:srgbClr val="288967"/>
                </a:solidFill>
                <a:latin typeface="Noto Sans Arabic"/>
                <a:cs typeface="B Nazanin" panose="00000400000000000000" pitchFamily="2" charset="-78"/>
              </a:rPr>
              <a:t>۲۵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352544" y="2823710"/>
            <a:ext cx="2487168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800" b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کادر آموزشی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52544" y="3293623"/>
            <a:ext cx="2487168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10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نیروی آموزشی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352544" y="4041648"/>
            <a:ext cx="2542032" cy="54864"/>
          </a:xfrm>
          <a:prstGeom prst="rect">
            <a:avLst/>
          </a:prstGeom>
          <a:solidFill>
            <a:srgbClr val="E8F6F0"/>
          </a:solidFill>
          <a:ln w="10160">
            <a:solidFill>
              <a:srgbClr val="E8F6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52544" y="4169272"/>
            <a:ext cx="2542032" cy="23852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95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۱۴۰۵–۱۴۰۶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71231" y="1618488"/>
            <a:ext cx="3090672" cy="3246120"/>
          </a:xfrm>
          <a:prstGeom prst="roundRect">
            <a:avLst>
              <a:gd name="adj" fmla="val 12000"/>
            </a:avLst>
          </a:prstGeom>
          <a:solidFill>
            <a:srgbClr val="E2E8ED"/>
          </a:solidFill>
          <a:ln w="10160">
            <a:solidFill>
              <a:srgbClr val="E2E8E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7534656" y="1527048"/>
            <a:ext cx="3090672" cy="324612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0160">
            <a:solidFill>
              <a:srgbClr val="DCE3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534656" y="1527048"/>
            <a:ext cx="100584" cy="3246120"/>
          </a:xfrm>
          <a:prstGeom prst="rect">
            <a:avLst/>
          </a:prstGeom>
          <a:solidFill>
            <a:srgbClr val="CD8B2B"/>
          </a:solidFill>
          <a:ln w="10160">
            <a:solidFill>
              <a:srgbClr val="CD8B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7808976" y="1847088"/>
            <a:ext cx="676656" cy="676656"/>
          </a:xfrm>
          <a:prstGeom prst="ellipse">
            <a:avLst/>
          </a:prstGeom>
          <a:solidFill>
            <a:srgbClr val="FAF2E2"/>
          </a:solidFill>
          <a:ln>
            <a:solidFill>
              <a:srgbClr val="FAF2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449056" y="1893028"/>
            <a:ext cx="178308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3200" b="1">
                <a:solidFill>
                  <a:srgbClr val="CD8B2B"/>
                </a:solidFill>
                <a:latin typeface="Noto Sans Arabic"/>
                <a:cs typeface="B Nazanin" panose="00000400000000000000" pitchFamily="2" charset="-78"/>
              </a:rPr>
              <a:t>۱۰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790688" y="2823710"/>
            <a:ext cx="2487168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800" b="1" dirty="0" err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کادر</a:t>
            </a:r>
            <a:r>
              <a:rPr sz="1800" b="1" dirty="0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800" b="1" dirty="0" err="1">
                <a:solidFill>
                  <a:srgbClr val="25313D"/>
                </a:solidFill>
                <a:latin typeface="Noto Sans Arabic"/>
                <a:cs typeface="B Nazanin" panose="00000400000000000000" pitchFamily="2" charset="-78"/>
              </a:rPr>
              <a:t>اداری</a:t>
            </a:r>
            <a:endParaRPr sz="1800" b="1" dirty="0">
              <a:solidFill>
                <a:srgbClr val="25313D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90688" y="3293623"/>
            <a:ext cx="2487168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10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نیروی اداری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790688" y="4041648"/>
            <a:ext cx="2542032" cy="54864"/>
          </a:xfrm>
          <a:prstGeom prst="rect">
            <a:avLst/>
          </a:prstGeom>
          <a:solidFill>
            <a:srgbClr val="FAF2E2"/>
          </a:solidFill>
          <a:ln w="10160">
            <a:solidFill>
              <a:srgbClr val="FAF2E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790688" y="4169272"/>
            <a:ext cx="2542032" cy="23852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95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۱۴۰۵–۱۴۰۶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58368" y="5102352"/>
            <a:ext cx="10652760" cy="758952"/>
          </a:xfrm>
          <a:prstGeom prst="roundRect">
            <a:avLst>
              <a:gd name="adj" fmla="val 12000"/>
            </a:avLst>
          </a:prstGeom>
          <a:solidFill>
            <a:srgbClr val="133D63"/>
          </a:solidFill>
          <a:ln w="10160">
            <a:solidFill>
              <a:srgbClr val="133D6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78992" y="5212080"/>
            <a:ext cx="1508760" cy="4114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1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۳۵ نفر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487168" y="5271626"/>
            <a:ext cx="3246120" cy="29238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3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مجموع کادر اداری و آموزشی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897880" y="5239512"/>
            <a:ext cx="22860" cy="438912"/>
          </a:xfrm>
          <a:prstGeom prst="rect">
            <a:avLst/>
          </a:prstGeom>
          <a:solidFill>
            <a:srgbClr val="7DAAC6"/>
          </a:solidFill>
          <a:ln w="10160">
            <a:solidFill>
              <a:srgbClr val="7DAAC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cs typeface="B Nazanin" panose="00000400000000000000" pitchFamily="2" charset="-78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199632" y="5212080"/>
            <a:ext cx="1600200" cy="4114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1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۲۶۰ نفر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635240" y="5271626"/>
            <a:ext cx="2057400" cy="29238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/>
            <a:r>
              <a:rPr sz="13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جامعه هنرجویی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85800" y="6045242"/>
            <a:ext cx="10561320" cy="25391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050" b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این اسلاید، مبنای معرفی ظرفیت انسانی و اجرایی هنرستان در ادامه گزارش است.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02920" y="6419088"/>
            <a:ext cx="4846320" cy="2286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900" b="0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432035" y="6419088"/>
            <a:ext cx="2459736" cy="2308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900" b="0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900" b="0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900" b="0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900" b="0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3" grpId="0"/>
      <p:bldP spid="14" grpId="0"/>
      <p:bldP spid="15" grpId="0"/>
      <p:bldP spid="16" grpId="0" animBg="1"/>
      <p:bldP spid="17" grpId="0"/>
      <p:bldP spid="18" grpId="0" animBg="1"/>
      <p:bldP spid="19" grpId="0" animBg="1"/>
      <p:bldP spid="20" grpId="0" animBg="1"/>
      <p:bldP spid="21" grpId="0" animBg="1"/>
      <p:bldP spid="23" grpId="0"/>
      <p:bldP spid="24" grpId="0"/>
      <p:bldP spid="25" grpId="0"/>
      <p:bldP spid="26" grpId="0" animBg="1"/>
      <p:bldP spid="27" grpId="0"/>
      <p:bldP spid="28" grpId="0" animBg="1"/>
      <p:bldP spid="29" grpId="0" animBg="1"/>
      <p:bldP spid="30" grpId="0" animBg="1"/>
      <p:bldP spid="31" grpId="0" animBg="1"/>
      <p:bldP spid="33" grpId="0"/>
      <p:bldP spid="34" grpId="0"/>
      <p:bldP spid="35" grpId="0"/>
      <p:bldP spid="36" grpId="0" animBg="1"/>
      <p:bldP spid="37" grpId="0"/>
      <p:bldP spid="38" grpId="0" animBg="1"/>
      <p:bldP spid="39" grpId="0"/>
      <p:bldP spid="40" grpId="0"/>
      <p:bldP spid="41" grpId="0" animBg="1"/>
      <p:bldP spid="42" grpId="0"/>
      <p:bldP spid="43" grpId="0"/>
      <p:bldP spid="44" grpId="0"/>
      <p:bldP spid="45" grpId="0"/>
      <p:bldP spid="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707" y="1691438"/>
            <a:ext cx="3664778" cy="2641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06498" y="-1132696"/>
            <a:ext cx="8825658" cy="2677648"/>
          </a:xfrm>
        </p:spPr>
        <p:txBody>
          <a:bodyPr/>
          <a:lstStyle/>
          <a:p>
            <a:pPr algn="ctr"/>
            <a:r>
              <a:rPr lang="fa-IR" sz="3200" b="1" dirty="0">
                <a:cs typeface="B Nazanin" panose="00000400000000000000" pitchFamily="2" charset="-78"/>
              </a:rPr>
              <a:t>راه‌اندازی وب‌سایت رسمی هنرستان نوشیروانی ۴۱۳ </a:t>
            </a:r>
            <a:r>
              <a:rPr lang="fa-IR" sz="3200" b="1" dirty="0" smtClean="0">
                <a:cs typeface="B Nazanin" panose="00000400000000000000" pitchFamily="2" charset="-78"/>
              </a:rPr>
              <a:t>بابل</a:t>
            </a:r>
            <a:br>
              <a:rPr lang="fa-IR" sz="3200" b="1" dirty="0" smtClean="0">
                <a:cs typeface="B Nazanin" panose="00000400000000000000" pitchFamily="2" charset="-78"/>
              </a:rPr>
            </a:br>
            <a:r>
              <a:rPr lang="en-US" sz="3200" b="1" dirty="0" smtClean="0">
                <a:cs typeface="B Nazanin" panose="00000400000000000000" pitchFamily="2" charset="-78"/>
                <a:hlinkClick r:id="rId3"/>
              </a:rPr>
              <a:t>www.Noshirvani</a:t>
            </a:r>
            <a:r>
              <a:rPr lang="fa-IR" sz="3200" b="1" dirty="0" smtClean="0">
                <a:cs typeface="B Nazanin" panose="00000400000000000000" pitchFamily="2" charset="-78"/>
                <a:hlinkClick r:id="rId3"/>
              </a:rPr>
              <a:t>413</a:t>
            </a:r>
            <a:r>
              <a:rPr lang="en-US" sz="3200" b="1" dirty="0" smtClean="0">
                <a:cs typeface="B Nazanin" panose="00000400000000000000" pitchFamily="2" charset="-78"/>
                <a:hlinkClick r:id="rId3"/>
              </a:rPr>
              <a:t>.</a:t>
            </a:r>
            <a:r>
              <a:rPr lang="en-US" sz="3200" b="1" dirty="0" err="1" smtClean="0">
                <a:cs typeface="B Nazanin" panose="00000400000000000000" pitchFamily="2" charset="-78"/>
                <a:hlinkClick r:id="rId3"/>
              </a:rPr>
              <a:t>ir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47700" y="4536622"/>
            <a:ext cx="10820400" cy="1425300"/>
          </a:xfrm>
        </p:spPr>
        <p:txBody>
          <a:bodyPr>
            <a:noAutofit/>
          </a:bodyPr>
          <a:lstStyle/>
          <a:p>
            <a:pPr algn="r"/>
            <a:r>
              <a:rPr lang="fa-IR" sz="2200" b="1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 راستای توسعه خدمات الکترونیکی، اطلاع‌رسانی و ایجاد دسترسی آسان‌تر هنرجویان، اولیا و همکاران به اطلاعات و خدمات آموزشی، وب‌سایت هنرستان نوشیروانی ۴۱۳ بابل راه‌اندازی و فعال شد.</a:t>
            </a:r>
          </a:p>
          <a:p>
            <a:pPr algn="r"/>
            <a:r>
              <a:rPr lang="fa-IR" sz="2200" b="1" dirty="0" smtClean="0">
                <a:solidFill>
                  <a:schemeClr val="bg1"/>
                </a:solidFill>
                <a:cs typeface="B Nazanin" panose="00000400000000000000" pitchFamily="2" charset="-78"/>
              </a:rPr>
              <a:t>این سامانه با هدف ایجاد یک بستر یکپارچه برای ارائه خدمات آموزشی، اطلاع‌رسانی، معرفی فعالیت‌ها و دستاوردهای هنرستان و دسترسی به منابع آموزشی طراحی و راه‌اندازی گردیده است.</a:t>
            </a:r>
          </a:p>
          <a:p>
            <a:pPr algn="r"/>
            <a:endParaRPr lang="en-US" sz="2200" b="1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7986" y="1691438"/>
            <a:ext cx="3119663" cy="2641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0050" y="1634044"/>
            <a:ext cx="3188911" cy="26986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222924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👕 </a:t>
            </a:r>
            <a:r>
              <a:rPr lang="fa-IR" b="1" dirty="0">
                <a:cs typeface="B Nazanin" panose="00000400000000000000" pitchFamily="2" charset="-78"/>
              </a:rPr>
              <a:t>لباس فرم رشته برق و </a:t>
            </a:r>
            <a:r>
              <a:rPr lang="fa-IR" b="1" dirty="0" smtClean="0">
                <a:cs typeface="B Nazanin" panose="00000400000000000000" pitchFamily="2" charset="-78"/>
              </a:rPr>
              <a:t>الکترونیک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684" y="2378149"/>
            <a:ext cx="2185916" cy="3706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2093" y="2378149"/>
            <a:ext cx="2403567" cy="3706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6191250" y="2499693"/>
            <a:ext cx="4762500" cy="3614559"/>
          </a:xfrm>
          <a:prstGeom prst="roundRect">
            <a:avLst>
              <a:gd name="adj" fmla="val 982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fa-IR" sz="2400" b="1" dirty="0">
                <a:cs typeface="B Nazanin" panose="00000400000000000000" pitchFamily="2" charset="-78"/>
              </a:rPr>
              <a:t>طراحی و آماده‌سازی لباس فرم تخصصی هنرجویان رشته برق و الکترونیک هنرستان زنده‌یاد نوشیروانی ۴۱۳ </a:t>
            </a:r>
            <a:r>
              <a:rPr lang="fa-IR" sz="2400" b="1" dirty="0" smtClean="0">
                <a:cs typeface="B Nazanin" panose="00000400000000000000" pitchFamily="2" charset="-78"/>
              </a:rPr>
              <a:t>بابل</a:t>
            </a:r>
          </a:p>
          <a:p>
            <a:pPr algn="r"/>
            <a:endParaRPr lang="fa-IR" sz="2400" b="1" dirty="0">
              <a:cs typeface="B Nazanin" panose="00000400000000000000" pitchFamily="2" charset="-78"/>
            </a:endParaRPr>
          </a:p>
          <a:p>
            <a:pPr algn="r"/>
            <a:endParaRPr lang="fa-IR" sz="2400" dirty="0">
              <a:cs typeface="B Nazanin" panose="00000400000000000000" pitchFamily="2" charset="-78"/>
            </a:endParaRPr>
          </a:p>
          <a:p>
            <a:pPr algn="r"/>
            <a:r>
              <a:rPr lang="fa-IR" sz="2400" dirty="0">
                <a:cs typeface="B Nazanin" panose="00000400000000000000" pitchFamily="2" charset="-78"/>
              </a:rPr>
              <a:t>این لباس فرم با هدف ایجاد </a:t>
            </a:r>
            <a:r>
              <a:rPr lang="fa-IR" sz="2400" b="1" dirty="0">
                <a:cs typeface="B Nazanin" panose="00000400000000000000" pitchFamily="2" charset="-78"/>
              </a:rPr>
              <a:t>نظم، هماهنگی و هویت حرفه‌ای</a:t>
            </a:r>
            <a:r>
              <a:rPr lang="fa-IR" sz="2400" dirty="0">
                <a:cs typeface="B Nazanin" panose="00000400000000000000" pitchFamily="2" charset="-78"/>
              </a:rPr>
              <a:t> برای هنرجویان رشته برق و الکترونیک تهیه شده و متناسب با فضای آموزشی و کارگاهی این رشته است</a:t>
            </a:r>
            <a:r>
              <a:rPr lang="fa-IR" sz="2400" dirty="0" smtClean="0">
                <a:cs typeface="B Nazanin" panose="00000400000000000000" pitchFamily="2" charset="-78"/>
              </a:rPr>
              <a:t>.</a:t>
            </a:r>
            <a:endParaRPr lang="fa-IR" sz="2400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77168" y="6219704"/>
            <a:ext cx="2926080" cy="36576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lang="fa-IR" sz="1600" b="1" dirty="0" smtClean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 smtClean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فرم</a:t>
            </a:r>
            <a:r>
              <a:rPr sz="1600" b="1" dirty="0" smtClean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کارگاهی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/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تخصصی</a:t>
            </a:r>
            <a:endParaRPr sz="1600" b="1" dirty="0">
              <a:solidFill>
                <a:srgbClr val="103049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333876" y="1763949"/>
            <a:ext cx="3200400" cy="36576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1600"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فرم تخصصی رشته برق و الکترونیک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17759" y="6325958"/>
            <a:ext cx="350929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نمونه‌های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ارائه‌شده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برای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لباس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فرم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تخصصی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هنرجویان</a:t>
            </a:r>
            <a:endParaRPr sz="1400" b="1"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0699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🏆 </a:t>
            </a:r>
            <a:r>
              <a:rPr lang="fa-IR" b="1" dirty="0">
                <a:cs typeface="B Nazanin" panose="00000400000000000000" pitchFamily="2" charset="-78"/>
              </a:rPr>
              <a:t>درخشش هنرجویان هنرستان نوشیروانی ۴۱۳ بابل در رویداد کارآفرینی «شتاب»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86" y="2222687"/>
            <a:ext cx="3907159" cy="39586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3969293" y="2364879"/>
            <a:ext cx="8034021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200" dirty="0" smtClean="0">
                <a:cs typeface="B Nazanin" panose="00000400000000000000" pitchFamily="2" charset="-78"/>
              </a:rPr>
              <a:t>در </a:t>
            </a:r>
            <a:r>
              <a:rPr lang="fa-IR" sz="2200" dirty="0">
                <a:cs typeface="B Nazanin" panose="00000400000000000000" pitchFamily="2" charset="-78"/>
              </a:rPr>
              <a:t>این رویداد، هنرجویان هنرستان زنده‌یاد نوشیروانی ۴۱۳ بابل با ارائه طرح‌های خلاقانه و فناورانه، موفق به کسب </a:t>
            </a:r>
            <a:r>
              <a:rPr lang="fa-IR" sz="2200" b="1" dirty="0">
                <a:cs typeface="B Nazanin" panose="00000400000000000000" pitchFamily="2" charset="-78"/>
              </a:rPr>
              <a:t>رتبه‌های اول مسابقات استانی شتاب</a:t>
            </a:r>
            <a:r>
              <a:rPr lang="fa-IR" sz="2200" dirty="0">
                <a:cs typeface="B Nazanin" panose="00000400000000000000" pitchFamily="2" charset="-78"/>
              </a:rPr>
              <a:t> شدند.</a:t>
            </a:r>
          </a:p>
          <a:p>
            <a:pPr algn="r"/>
            <a:r>
              <a:rPr lang="fa-IR" sz="2200" b="1" dirty="0" smtClean="0">
                <a:cs typeface="B Nazanin" panose="00000400000000000000" pitchFamily="2" charset="-78"/>
              </a:rPr>
              <a:t>:</a:t>
            </a:r>
            <a:r>
              <a:rPr lang="en-US" sz="2200" b="1" dirty="0" smtClean="0">
                <a:cs typeface="B Nazanin" panose="00000400000000000000" pitchFamily="2" charset="-78"/>
              </a:rPr>
              <a:t> </a:t>
            </a:r>
            <a:r>
              <a:rPr lang="fa-IR" sz="2200" b="1" dirty="0">
                <a:cs typeface="B Nazanin" panose="00000400000000000000" pitchFamily="2" charset="-78"/>
              </a:rPr>
              <a:t>رتبه‌های اول مسابقات استانی شتاب</a:t>
            </a:r>
          </a:p>
          <a:p>
            <a:pPr algn="r"/>
            <a:r>
              <a:rPr lang="fa-IR" sz="2200" b="1" dirty="0" smtClean="0">
                <a:cs typeface="B Nazanin" panose="00000400000000000000" pitchFamily="2" charset="-78"/>
              </a:rPr>
              <a:t>محمدجواد پناهیان</a:t>
            </a:r>
            <a:r>
              <a:rPr lang="en-US" sz="2200" dirty="0">
                <a:cs typeface="B Nazanin" panose="00000400000000000000" pitchFamily="2" charset="-78"/>
              </a:rPr>
              <a:t> 🔹</a:t>
            </a:r>
            <a:r>
              <a:rPr lang="fa-IR" sz="2200" dirty="0">
                <a:cs typeface="B Nazanin" panose="00000400000000000000" pitchFamily="2" charset="-78"/>
              </a:rPr>
              <a:t/>
            </a:r>
            <a:br>
              <a:rPr lang="fa-IR" sz="2200" dirty="0">
                <a:cs typeface="B Nazanin" panose="00000400000000000000" pitchFamily="2" charset="-78"/>
              </a:rPr>
            </a:br>
            <a:r>
              <a:rPr lang="fa-IR" sz="2200" dirty="0" smtClean="0">
                <a:cs typeface="B Nazanin" panose="00000400000000000000" pitchFamily="2" charset="-78"/>
              </a:rPr>
              <a:t>طرح</a:t>
            </a:r>
            <a:r>
              <a:rPr lang="fa-IR" sz="2200" dirty="0">
                <a:cs typeface="B Nazanin" panose="00000400000000000000" pitchFamily="2" charset="-78"/>
              </a:rPr>
              <a:t>: </a:t>
            </a:r>
            <a:r>
              <a:rPr lang="fa-IR" sz="2200" b="1" dirty="0">
                <a:cs typeface="B Nazanin" panose="00000400000000000000" pitchFamily="2" charset="-78"/>
              </a:rPr>
              <a:t>کلاه ایمنی </a:t>
            </a:r>
            <a:r>
              <a:rPr lang="fa-IR" sz="2200" b="1" dirty="0" smtClean="0">
                <a:cs typeface="B Nazanin" panose="00000400000000000000" pitchFamily="2" charset="-78"/>
              </a:rPr>
              <a:t>هوشمند</a:t>
            </a:r>
            <a:r>
              <a:rPr lang="en-US" sz="2200" dirty="0">
                <a:cs typeface="B Nazanin" panose="00000400000000000000" pitchFamily="2" charset="-78"/>
              </a:rPr>
              <a:t> 🏆</a:t>
            </a:r>
            <a:endParaRPr lang="fa-IR" sz="2200" dirty="0">
              <a:cs typeface="B Nazanin" panose="00000400000000000000" pitchFamily="2" charset="-78"/>
            </a:endParaRPr>
          </a:p>
          <a:p>
            <a:pPr algn="r"/>
            <a:r>
              <a:rPr lang="fa-IR" sz="2200" b="1" dirty="0" smtClean="0">
                <a:cs typeface="B Nazanin" panose="00000400000000000000" pitchFamily="2" charset="-78"/>
              </a:rPr>
              <a:t>محمد ثباتی</a:t>
            </a:r>
            <a:r>
              <a:rPr lang="en-US" sz="2200" dirty="0">
                <a:cs typeface="B Nazanin" panose="00000400000000000000" pitchFamily="2" charset="-78"/>
              </a:rPr>
              <a:t> 🔹</a:t>
            </a:r>
            <a:r>
              <a:rPr lang="fa-IR" sz="2200" dirty="0">
                <a:cs typeface="B Nazanin" panose="00000400000000000000" pitchFamily="2" charset="-78"/>
              </a:rPr>
              <a:t/>
            </a:r>
            <a:br>
              <a:rPr lang="fa-IR" sz="2200" dirty="0">
                <a:cs typeface="B Nazanin" panose="00000400000000000000" pitchFamily="2" charset="-78"/>
              </a:rPr>
            </a:br>
            <a:r>
              <a:rPr lang="en-US" sz="2200" b="1" dirty="0" smtClean="0">
                <a:cs typeface="B Nazanin" panose="00000400000000000000" pitchFamily="2" charset="-78"/>
              </a:rPr>
              <a:t>Air Mouse </a:t>
            </a:r>
            <a:r>
              <a:rPr lang="fa-IR" sz="2200" dirty="0">
                <a:cs typeface="B Nazanin" panose="00000400000000000000" pitchFamily="2" charset="-78"/>
              </a:rPr>
              <a:t>طرح: </a:t>
            </a:r>
            <a:r>
              <a:rPr lang="en-US" sz="2200" dirty="0" smtClean="0">
                <a:cs typeface="B Nazanin" panose="00000400000000000000" pitchFamily="2" charset="-78"/>
              </a:rPr>
              <a:t>🏆</a:t>
            </a:r>
            <a:endParaRPr lang="en-US" sz="2200" dirty="0">
              <a:cs typeface="B Nazanin" panose="00000400000000000000" pitchFamily="2" charset="-78"/>
            </a:endParaRPr>
          </a:p>
          <a:p>
            <a:pPr algn="r"/>
            <a:r>
              <a:rPr lang="fa-IR" sz="2200" b="1" dirty="0" smtClean="0">
                <a:cs typeface="B Nazanin" panose="00000400000000000000" pitchFamily="2" charset="-78"/>
              </a:rPr>
              <a:t>محمدجواد </a:t>
            </a:r>
            <a:r>
              <a:rPr lang="fa-IR" sz="2200" b="1" dirty="0">
                <a:cs typeface="B Nazanin" panose="00000400000000000000" pitchFamily="2" charset="-78"/>
              </a:rPr>
              <a:t>ابدی و مهرشاد </a:t>
            </a:r>
            <a:r>
              <a:rPr lang="fa-IR" sz="2200" b="1" dirty="0" smtClean="0">
                <a:cs typeface="B Nazanin" panose="00000400000000000000" pitchFamily="2" charset="-78"/>
              </a:rPr>
              <a:t>اسدپور</a:t>
            </a:r>
            <a:r>
              <a:rPr lang="en-US" sz="2200" dirty="0">
                <a:cs typeface="B Nazanin" panose="00000400000000000000" pitchFamily="2" charset="-78"/>
              </a:rPr>
              <a:t> 🔹</a:t>
            </a:r>
            <a:r>
              <a:rPr lang="fa-IR" sz="2200" dirty="0">
                <a:cs typeface="B Nazanin" panose="00000400000000000000" pitchFamily="2" charset="-78"/>
              </a:rPr>
              <a:t/>
            </a:r>
            <a:br>
              <a:rPr lang="fa-IR" sz="2200" dirty="0">
                <a:cs typeface="B Nazanin" panose="00000400000000000000" pitchFamily="2" charset="-78"/>
              </a:rPr>
            </a:br>
            <a:r>
              <a:rPr lang="fa-IR" sz="2200" dirty="0" smtClean="0">
                <a:cs typeface="B Nazanin" panose="00000400000000000000" pitchFamily="2" charset="-78"/>
              </a:rPr>
              <a:t>طرح</a:t>
            </a:r>
            <a:r>
              <a:rPr lang="fa-IR" sz="2200" dirty="0">
                <a:cs typeface="B Nazanin" panose="00000400000000000000" pitchFamily="2" charset="-78"/>
              </a:rPr>
              <a:t>: </a:t>
            </a:r>
            <a:r>
              <a:rPr lang="fa-IR" sz="2200" b="1" dirty="0">
                <a:cs typeface="B Nazanin" panose="00000400000000000000" pitchFamily="2" charset="-78"/>
              </a:rPr>
              <a:t>پارکینگ طبقاتی </a:t>
            </a:r>
            <a:r>
              <a:rPr lang="fa-IR" sz="2200" b="1" dirty="0" smtClean="0">
                <a:cs typeface="B Nazanin" panose="00000400000000000000" pitchFamily="2" charset="-78"/>
              </a:rPr>
              <a:t>هوشمند</a:t>
            </a:r>
            <a:r>
              <a:rPr lang="en-US" sz="2200" dirty="0">
                <a:cs typeface="B Nazanin" panose="00000400000000000000" pitchFamily="2" charset="-78"/>
              </a:rPr>
              <a:t> </a:t>
            </a:r>
            <a:r>
              <a:rPr lang="en-US" sz="2200" dirty="0" smtClean="0">
                <a:cs typeface="B Nazanin" panose="00000400000000000000" pitchFamily="2" charset="-78"/>
              </a:rPr>
              <a:t>🏆</a:t>
            </a:r>
            <a:endParaRPr lang="fa-IR" sz="2200" dirty="0" smtClean="0">
              <a:cs typeface="B Nazanin" panose="00000400000000000000" pitchFamily="2" charset="-78"/>
            </a:endParaRPr>
          </a:p>
          <a:p>
            <a:pPr algn="r"/>
            <a:r>
              <a:rPr lang="fa-IR" sz="2200" dirty="0">
                <a:cs typeface="B Nazanin" panose="00000400000000000000" pitchFamily="2" charset="-78"/>
              </a:rPr>
              <a:t>ا</a:t>
            </a:r>
            <a:r>
              <a:rPr lang="fa-IR" sz="2200" dirty="0" smtClean="0">
                <a:cs typeface="B Nazanin" panose="00000400000000000000" pitchFamily="2" charset="-78"/>
              </a:rPr>
              <a:t>ین </a:t>
            </a:r>
            <a:r>
              <a:rPr lang="fa-IR" sz="2200" dirty="0">
                <a:cs typeface="B Nazanin" panose="00000400000000000000" pitchFamily="2" charset="-78"/>
              </a:rPr>
              <a:t>موفقیت ارزشمند، حاصل تلاش، خلاقیت و توانمندی هنرجویان و همچنین حمایت و همراهی مجموعه هنرستان در مسیر آموزش‌های مهارتی و کارآفرینی است</a:t>
            </a:r>
            <a:r>
              <a:rPr lang="fa-IR" sz="2200" dirty="0" smtClean="0">
                <a:cs typeface="B Nazanin" panose="00000400000000000000" pitchFamily="2" charset="-78"/>
              </a:rPr>
              <a:t>.</a:t>
            </a:r>
            <a:endParaRPr lang="fa-IR" sz="2200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|  ۱۴۰۵–۱۴۰۶</a:t>
            </a:r>
          </a:p>
        </p:txBody>
      </p:sp>
    </p:spTree>
    <p:extLst>
      <p:ext uri="{BB962C8B-B14F-4D97-AF65-F5344CB8AC3E}">
        <p14:creationId xmlns:p14="http://schemas.microsoft.com/office/powerpoint/2010/main" val="353165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99671"/>
            <a:ext cx="8761413" cy="706964"/>
          </a:xfrm>
        </p:spPr>
        <p:txBody>
          <a:bodyPr/>
          <a:lstStyle/>
          <a:p>
            <a:pPr algn="ctr"/>
            <a:r>
              <a:rPr lang="fa-IR" b="1" dirty="0" smtClean="0">
                <a:cs typeface="B Nazanin" panose="00000400000000000000" pitchFamily="2" charset="-78"/>
              </a:rPr>
              <a:t>کسب مقام ششم پایه </a:t>
            </a:r>
            <a:r>
              <a:rPr lang="fa-IR" b="1" dirty="0">
                <a:cs typeface="B Nazanin" panose="00000400000000000000" pitchFamily="2" charset="-78"/>
              </a:rPr>
              <a:t>یازدهم الکترونیک </a:t>
            </a:r>
            <a:r>
              <a:rPr lang="fa-IR" b="1" dirty="0" smtClean="0">
                <a:cs typeface="B Nazanin" panose="00000400000000000000" pitchFamily="2" charset="-78"/>
              </a:rPr>
              <a:t>در مسابقه </a:t>
            </a:r>
            <a:r>
              <a:rPr lang="fa-IR" b="1" dirty="0">
                <a:cs typeface="B Nazanin" panose="00000400000000000000" pitchFamily="2" charset="-78"/>
              </a:rPr>
              <a:t>دانشگاه علم صنعت </a:t>
            </a:r>
            <a:r>
              <a:rPr lang="fa-IR" b="1" dirty="0" smtClean="0">
                <a:cs typeface="B Nazanin" panose="00000400000000000000" pitchFamily="2" charset="-78"/>
              </a:rPr>
              <a:t>تهران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7953829" y="3154621"/>
            <a:ext cx="3918857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altLang="en-US" b="1" dirty="0">
                <a:latin typeface="Arial" panose="020B0604020202020204" pitchFamily="34" charset="0"/>
                <a:cs typeface="B Nazanin" panose="00000400000000000000" pitchFamily="2" charset="-78"/>
              </a:rPr>
              <a:t>نام اعضا: ابوالحسنی، حیاتی، قارویی</a:t>
            </a:r>
          </a:p>
          <a:p>
            <a:pPr lvl="0"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altLang="en-US" b="1" dirty="0">
                <a:latin typeface="Arial" panose="020B0604020202020204" pitchFamily="34" charset="0"/>
                <a:cs typeface="B Nazanin" panose="00000400000000000000" pitchFamily="2" charset="-78"/>
              </a:rPr>
              <a:t>پایه: یازدهم الکترونیک</a:t>
            </a:r>
          </a:p>
          <a:p>
            <a:pPr lvl="0"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altLang="en-US" b="1" dirty="0">
                <a:latin typeface="Arial" panose="020B0604020202020204" pitchFamily="34" charset="0"/>
                <a:cs typeface="B Nazanin" panose="00000400000000000000" pitchFamily="2" charset="-78"/>
              </a:rPr>
              <a:t>مقام ششم کشور در مسابقه دانشگاه علم و صنعت تهران</a:t>
            </a:r>
          </a:p>
          <a:p>
            <a:pPr lvl="0" algn="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altLang="en-US" b="1" dirty="0">
                <a:latin typeface="Arial" panose="020B0604020202020204" pitchFamily="34" charset="0"/>
                <a:cs typeface="B Nazanin" panose="00000400000000000000" pitchFamily="2" charset="-78"/>
              </a:rPr>
              <a:t>کسب سهمیه حضور در مسابقات جهانی ویپا</a:t>
            </a:r>
            <a:endParaRPr kumimoji="0" lang="en-US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B Nazanin" panose="000004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017" y="2318812"/>
            <a:ext cx="5152006" cy="38619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16" y="2318813"/>
            <a:ext cx="2784144" cy="38619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|  ۱۴۰۵–۱۴۰۶</a:t>
            </a:r>
          </a:p>
        </p:txBody>
      </p:sp>
      <p:sp>
        <p:nvSpPr>
          <p:cNvPr id="11" name="Rounded Rectangle 10">
            <a:hlinkClick r:id="rId4"/>
          </p:cNvPr>
          <p:cNvSpPr/>
          <p:nvPr/>
        </p:nvSpPr>
        <p:spPr>
          <a:xfrm>
            <a:off x="8841947" y="5467758"/>
            <a:ext cx="2148840" cy="347472"/>
          </a:xfrm>
          <a:prstGeom prst="roundRect">
            <a:avLst/>
          </a:prstGeom>
          <a:solidFill>
            <a:srgbClr val="E4F4F4"/>
          </a:solidFill>
          <a:ln>
            <a:solidFill>
              <a:srgbClr val="BEDC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5"/>
              </a:rPr>
              <a:t>مشاهده</a:t>
            </a:r>
            <a:r>
              <a:rPr sz="20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5"/>
              </a:rPr>
              <a:t> </a:t>
            </a:r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5"/>
              </a:rPr>
              <a:t>خبر</a:t>
            </a:r>
            <a:r>
              <a:rPr sz="20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5"/>
              </a:rPr>
              <a:t> </a:t>
            </a:r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5"/>
              </a:rPr>
              <a:t>کامل</a:t>
            </a:r>
            <a:endParaRPr sz="2000" b="1" dirty="0">
              <a:solidFill>
                <a:srgbClr val="008080"/>
              </a:solidFill>
              <a:latin typeface="Noto Sans Arabic"/>
              <a:cs typeface="B Nazanin" panose="00000400000000000000" pitchFamily="2" charset="-78"/>
              <a:hlinkClick r:id="rId5"/>
            </a:endParaRPr>
          </a:p>
        </p:txBody>
      </p:sp>
    </p:spTree>
    <p:extLst>
      <p:ext uri="{BB962C8B-B14F-4D97-AF65-F5344CB8AC3E}">
        <p14:creationId xmlns:p14="http://schemas.microsoft.com/office/powerpoint/2010/main" val="156655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3200" b="1" dirty="0">
                <a:solidFill>
                  <a:srgbClr val="FFFF00"/>
                </a:solidFill>
                <a:latin typeface="Noto Sans Arabic"/>
                <a:cs typeface="B Nazanin" panose="00000400000000000000" pitchFamily="2" charset="-78"/>
              </a:rPr>
              <a:t>بازدید از نمایشگاه دستاوردهای خلاقانه و ایده‌های </a:t>
            </a:r>
            <a:r>
              <a:rPr lang="fa-IR" sz="3200" b="1" dirty="0" smtClean="0">
                <a:solidFill>
                  <a:srgbClr val="FFFF00"/>
                </a:solidFill>
                <a:latin typeface="Noto Sans Arabic"/>
                <a:cs typeface="B Nazanin" panose="00000400000000000000" pitchFamily="2" charset="-78"/>
              </a:rPr>
              <a:t>نوآورانه</a:t>
            </a:r>
            <a:endParaRPr lang="en-US" sz="3200" dirty="0">
              <a:solidFill>
                <a:srgbClr val="FFFF00"/>
              </a:solidFill>
              <a:cs typeface="B Nazanin" panose="00000400000000000000" pitchFamily="2" charset="-78"/>
            </a:endParaRPr>
          </a:p>
        </p:txBody>
      </p:sp>
      <p:pic>
        <p:nvPicPr>
          <p:cNvPr id="30" name="Picture 29" descr="_tmp_photo_2025-12-13_02-07-15_37ha.jpg_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920" y="2877654"/>
            <a:ext cx="4344851" cy="333684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512106" y="2508322"/>
            <a:ext cx="1019221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b="1" dirty="0" err="1">
                <a:latin typeface="Noto Sans Arabic"/>
                <a:cs typeface="B Nazanin" panose="00000400000000000000" pitchFamily="2" charset="-78"/>
              </a:rPr>
              <a:t>میزبان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سید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شمس‌الله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حسینی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،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معاون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مدیرکل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و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مدیر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آموزش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و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پرورش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شهرستان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بابل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،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به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همراه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جمعی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از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کارشناسان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این</a:t>
            </a:r>
            <a:r>
              <a:rPr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latin typeface="Noto Sans Arabic"/>
                <a:cs typeface="B Nazanin" panose="00000400000000000000" pitchFamily="2" charset="-78"/>
              </a:rPr>
              <a:t>اداره</a:t>
            </a:r>
            <a:endParaRPr b="1" dirty="0"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949440" y="3130113"/>
            <a:ext cx="452628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 dirty="0" err="1">
                <a:solidFill>
                  <a:srgbClr val="CF9D3A"/>
                </a:solidFill>
                <a:latin typeface="Noto Sans Arabic"/>
                <a:cs typeface="B Nazanin" panose="00000400000000000000" pitchFamily="2" charset="-78"/>
              </a:rPr>
              <a:t>محور</a:t>
            </a:r>
            <a:r>
              <a:rPr b="1" dirty="0">
                <a:solidFill>
                  <a:srgbClr val="CF9D3A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CF9D3A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endParaRPr b="1" dirty="0">
              <a:solidFill>
                <a:srgbClr val="CF9D3A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49440" y="3559882"/>
            <a:ext cx="4526280" cy="1768689"/>
          </a:xfrm>
          <a:prstGeom prst="rect">
            <a:avLst/>
          </a:prstGeom>
          <a:noFill/>
        </p:spPr>
        <p:txBody>
          <a:bodyPr wrap="square" lIns="201168" tIns="164592" rIns="201168" bIns="164592">
            <a:spAutoFit/>
          </a:bodyPr>
          <a:lstStyle/>
          <a:p>
            <a:pPr algn="r" rtl="1">
              <a:spcAft>
                <a:spcPts val="800"/>
              </a:spcAft>
            </a:pP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ارائه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معرفی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دستاوردهای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خلاقانه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هنرجویان</a:t>
            </a:r>
            <a:endParaRPr sz="20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نمایش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نمونه‌های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عملی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دانش‌آموزی</a:t>
            </a:r>
            <a:endParaRPr sz="20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بازدید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گفت‌وگو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با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هنرجویان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درباره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ایده‌ها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محصولات</a:t>
            </a:r>
            <a:endParaRPr sz="20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4" name="Rounded Rectangle 33">
            <a:hlinkClick r:id="rId3"/>
          </p:cNvPr>
          <p:cNvSpPr/>
          <p:nvPr/>
        </p:nvSpPr>
        <p:spPr>
          <a:xfrm>
            <a:off x="8138160" y="5605272"/>
            <a:ext cx="2148840" cy="347472"/>
          </a:xfrm>
          <a:prstGeom prst="roundRect">
            <a:avLst/>
          </a:prstGeom>
          <a:solidFill>
            <a:srgbClr val="E4F4F4"/>
          </a:solidFill>
          <a:ln>
            <a:solidFill>
              <a:srgbClr val="BEDC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3"/>
              </a:rPr>
              <a:t>مشاهده</a:t>
            </a:r>
            <a:r>
              <a:rPr sz="20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3"/>
              </a:rPr>
              <a:t> </a:t>
            </a:r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3"/>
              </a:rPr>
              <a:t>خبر</a:t>
            </a:r>
            <a:r>
              <a:rPr sz="20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3"/>
              </a:rPr>
              <a:t> </a:t>
            </a:r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3"/>
              </a:rPr>
              <a:t>کامل</a:t>
            </a:r>
            <a:endParaRPr sz="2000" b="1" dirty="0">
              <a:solidFill>
                <a:srgbClr val="008080"/>
              </a:solidFill>
              <a:latin typeface="Noto Sans Arabic"/>
              <a:cs typeface="B Nazanin" panose="00000400000000000000" pitchFamily="2" charset="-78"/>
              <a:hlinkClick r:id="rId3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929048" y="5224139"/>
            <a:ext cx="22423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latin typeface="Noto Sans Arabic"/>
                <a:cs typeface="B Nazanin" panose="00000400000000000000" pitchFamily="2" charset="-78"/>
              </a:rPr>
              <a:t>نمایشگاه دستاوردهای خلاقانه و ایده‌های نوآورانه</a:t>
            </a:r>
          </a:p>
          <a:p>
            <a:pPr algn="ctr"/>
            <a:endParaRPr lang="en-US" dirty="0">
              <a:solidFill>
                <a:srgbClr val="FFFF00"/>
              </a:solidFill>
              <a:cs typeface="B Nazanin" panose="00000400000000000000" pitchFamily="2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5382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/>
      <p:bldP spid="32" grpId="0"/>
      <p:bldP spid="33" grpId="0"/>
      <p:bldP spid="34" grpId="0" animBg="1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بازدید معاونت آموزش متوسطه و کارشناس مسئول </a:t>
            </a:r>
            <a:r>
              <a:rPr lang="fa-IR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فنی‌وحرفه‌ای</a:t>
            </a:r>
            <a:endParaRPr lang="en-US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5484" y="2274510"/>
            <a:ext cx="760657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دکتر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غلامی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مهندس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ابراهیم‌نژاد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؛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بازدید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از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فضاها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دستاوردهای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تخصصی</a:t>
            </a:r>
            <a:r>
              <a:rPr sz="20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endParaRPr sz="2000" b="1"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pic>
        <p:nvPicPr>
          <p:cNvPr id="5" name="Picture 4" descr="_tmp_photo_2026-01-07_01-01-26_s25q.jpg_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3781" y="2773723"/>
            <a:ext cx="4766875" cy="1737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_tmp_photo_2026-01-07_01-01-20_2xcl.jpg_69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8265" y="2811780"/>
            <a:ext cx="4464878" cy="169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_tmp_photo_2026-01-06_17-35-58_r9dn.jpg_7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3781" y="4609907"/>
            <a:ext cx="9379362" cy="1488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ounded Rectangle 7">
            <a:hlinkClick r:id="rId5"/>
          </p:cNvPr>
          <p:cNvSpPr/>
          <p:nvPr/>
        </p:nvSpPr>
        <p:spPr>
          <a:xfrm>
            <a:off x="4399929" y="6272355"/>
            <a:ext cx="2148840" cy="347472"/>
          </a:xfrm>
          <a:prstGeom prst="roundRect">
            <a:avLst/>
          </a:prstGeom>
          <a:solidFill>
            <a:srgbClr val="E4F4F4"/>
          </a:solidFill>
          <a:ln>
            <a:solidFill>
              <a:srgbClr val="BEDC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6"/>
              </a:rPr>
              <a:t>مشاهده</a:t>
            </a:r>
            <a:r>
              <a:rPr sz="20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6"/>
              </a:rPr>
              <a:t> </a:t>
            </a:r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6"/>
              </a:rPr>
              <a:t>خبر</a:t>
            </a:r>
            <a:r>
              <a:rPr sz="20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6"/>
              </a:rPr>
              <a:t> </a:t>
            </a:r>
            <a:r>
              <a:rPr sz="2000" b="1" dirty="0" err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  <a:hlinkClick r:id="rId6"/>
              </a:rPr>
              <a:t>کامل</a:t>
            </a:r>
            <a:endParaRPr sz="2000" b="1" dirty="0">
              <a:solidFill>
                <a:srgbClr val="008080"/>
              </a:solidFill>
              <a:latin typeface="Noto Sans Arabic"/>
              <a:cs typeface="B Nazanin" panose="00000400000000000000" pitchFamily="2" charset="-78"/>
              <a:hlinkClick r:id="rId6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136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954" y="970643"/>
            <a:ext cx="8761413" cy="706964"/>
          </a:xfrm>
        </p:spPr>
        <p:txBody>
          <a:bodyPr/>
          <a:lstStyle/>
          <a:p>
            <a:r>
              <a:rPr lang="fa-IR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مراسم باشکوه روز معلم و تقدیر از تک‌تک </a:t>
            </a:r>
            <a:r>
              <a:rPr lang="fa-IR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معلمان</a:t>
            </a:r>
            <a:endParaRPr lang="en-US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pic>
        <p:nvPicPr>
          <p:cNvPr id="4" name="Picture 3" descr="_tmp_photo_2026-09-27_18-59-35.jpg_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200" y="2405017"/>
            <a:ext cx="6164943" cy="36687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00565" y="2573528"/>
            <a:ext cx="4075155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با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حضور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ریاست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محترم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پرورش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هیأت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همراه</a:t>
            </a:r>
            <a:endParaRPr sz="1600" b="1"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58200" y="3286760"/>
            <a:ext cx="2514600" cy="640175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3200"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روز معلم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00565" y="4019151"/>
            <a:ext cx="3788228" cy="1368580"/>
          </a:xfrm>
          <a:prstGeom prst="rect">
            <a:avLst/>
          </a:prstGeom>
          <a:noFill/>
        </p:spPr>
        <p:txBody>
          <a:bodyPr wrap="square" lIns="201168" tIns="164592" rIns="201168" bIns="164592">
            <a:spAutoFit/>
          </a:bodyPr>
          <a:lstStyle/>
          <a:p>
            <a:pPr algn="r" rtl="1">
              <a:spcAft>
                <a:spcPts val="800"/>
              </a:spcAft>
            </a:pPr>
            <a:r>
              <a:rPr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</a:t>
            </a:r>
            <a:r>
              <a:rPr lang="fa-IR"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تقدیر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از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معلمان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endParaRPr b="1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</a:t>
            </a:r>
            <a:r>
              <a:rPr lang="fa-IR"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حضور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مسئولان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پرورش</a:t>
            </a:r>
            <a:endParaRPr b="1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</a:t>
            </a:r>
            <a:r>
              <a:rPr lang="fa-IR"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تقویت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فرهنگ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قدردانی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از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جایگاه</a:t>
            </a:r>
            <a:r>
              <a:rPr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معلم</a:t>
            </a:r>
            <a:endParaRPr b="1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225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نصب و تجهیز کارگاه برق هنرستان نوشیروانی ۴۱۳ با تخته وایت‌برد جدید</a:t>
            </a:r>
            <a:r>
              <a:rPr lang="fa-IR" dirty="0">
                <a:cs typeface="B Nazanin" panose="00000400000000000000" pitchFamily="2" charset="-78"/>
              </a:rPr>
              <a:t/>
            </a:r>
            <a:br>
              <a:rPr lang="fa-IR" dirty="0"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28600" y="5030651"/>
            <a:ext cx="11414760" cy="1237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algn="r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fa-IR" b="1" dirty="0">
                <a:cs typeface="B Nazanin" panose="00000400000000000000" pitchFamily="2" charset="-78"/>
              </a:rPr>
              <a:t>در راستای بهسازی، تجهیز و ارتقای فضای آموزشی کارگاه برق، عملیات نصب و راه‌اندازی تخته وایت‌برد جدید در کارگاه برق هنرستان فنی و حرفه‌ای نوشیروانی ۴۱۳ انجام شد.</a:t>
            </a:r>
            <a:br>
              <a:rPr lang="fa-IR" b="1" dirty="0">
                <a:cs typeface="B Nazanin" panose="00000400000000000000" pitchFamily="2" charset="-78"/>
              </a:rPr>
            </a:br>
            <a:r>
              <a:rPr lang="fa-IR" b="1" dirty="0">
                <a:cs typeface="B Nazanin" panose="00000400000000000000" pitchFamily="2" charset="-78"/>
              </a:rPr>
              <a:t>این اقدام با هدف بهبود فضای آموزشی، افزایش امکانات ارائه مباحث تئوری و عملی و فراهم‌سازی محیطی مناسب‌تر برای آموزش‌های تخصصی هنرجویان صورت گرفت.</a:t>
            </a:r>
            <a:endParaRPr kumimoji="0" lang="en-US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483095"/>
            <a:ext cx="3968085" cy="2508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5396" y="2446032"/>
            <a:ext cx="3725839" cy="25217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8656" y="2408101"/>
            <a:ext cx="3816437" cy="2568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6661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آغاز سال تحصیلی جدید در هنرستان نوشیروانی ۴۱۳ بابل با برگزاری مراسم صبحگاه</a:t>
            </a:r>
            <a:r>
              <a:rPr lang="fa-IR" dirty="0">
                <a:cs typeface="B Nazanin" panose="00000400000000000000" pitchFamily="2" charset="-78"/>
              </a:rPr>
              <a:t/>
            </a:r>
            <a:br>
              <a:rPr lang="fa-IR" dirty="0"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96" y="2415654"/>
            <a:ext cx="3314935" cy="22928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4786" y="2415654"/>
            <a:ext cx="3406453" cy="2307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9153" y="2430087"/>
            <a:ext cx="2719300" cy="22928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6366" y="2447585"/>
            <a:ext cx="2120959" cy="2260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TextBox 14"/>
          <p:cNvSpPr txBox="1"/>
          <p:nvPr/>
        </p:nvSpPr>
        <p:spPr>
          <a:xfrm>
            <a:off x="1154954" y="5050971"/>
            <a:ext cx="10282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anose="00000400000000000000" pitchFamily="2" charset="-78"/>
              </a:rPr>
              <a:t>همزمان با آغاز سال تحصیلی جدید، مراسم صبحگاه هنرستان فنی و حرفه‌ای نوشیروانی ۴۱۳ بابل با حضور هنرجویان، مدیریت، کادر آموزشی و جمعی از عوامل اجرایی برگزار شد.</a:t>
            </a:r>
            <a:br>
              <a:rPr lang="fa-IR" b="1" dirty="0">
                <a:cs typeface="B Nazanin" panose="00000400000000000000" pitchFamily="2" charset="-78"/>
              </a:rPr>
            </a:br>
            <a:r>
              <a:rPr lang="fa-IR" b="1" dirty="0">
                <a:cs typeface="B Nazanin" panose="00000400000000000000" pitchFamily="2" charset="-78"/>
              </a:rPr>
              <a:t>این مراسم با هدف آغاز رسمی سال تحصیلی، ایجاد فضای با نشاط آموزشی، تبیین اهداف و برنامه‌های سال جدید و ایجاد انگیزه در میان هنرجویان برگزار گردید.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34462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تأمین و خرید تجهیزات آموزشی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954" y="2366902"/>
            <a:ext cx="4524915" cy="3070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7115" y="2410905"/>
            <a:ext cx="4249503" cy="2982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409433" y="5708318"/>
            <a:ext cx="11532357" cy="91940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fa-IR" sz="2400" b="1" dirty="0">
                <a:cs typeface="B Nazanin" panose="00000400000000000000" pitchFamily="2" charset="-78"/>
              </a:rPr>
              <a:t>خرید و تأمین تعدادی صندلی جدید برای هنرجویان هنرستان نوشیروانی ۴۱۳ </a:t>
            </a:r>
            <a:r>
              <a:rPr lang="fa-IR" sz="2400" b="1" dirty="0" smtClean="0">
                <a:cs typeface="B Nazanin" panose="00000400000000000000" pitchFamily="2" charset="-78"/>
              </a:rPr>
              <a:t>بابل</a:t>
            </a:r>
          </a:p>
          <a:p>
            <a:pPr algn="r"/>
            <a:r>
              <a:rPr lang="fa-IR" sz="2400" dirty="0" smtClean="0">
                <a:cs typeface="B Nazanin" panose="00000400000000000000" pitchFamily="2" charset="-78"/>
              </a:rPr>
              <a:t> </a:t>
            </a:r>
            <a:r>
              <a:rPr lang="fa-IR" sz="2400" dirty="0">
                <a:cs typeface="B Nazanin" panose="00000400000000000000" pitchFamily="2" charset="-78"/>
              </a:rPr>
              <a:t>با هدف بهبود امکانات آموزشی، ساماندهی فضای کلاس‌ها و فراهم‌کردن شرایط مناسب‌تر برای حضور و فعالیت هنرجویان.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33759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هرس و اصلاح فضای سبز هنرستان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7731" y="2390671"/>
            <a:ext cx="4077269" cy="2806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5840460" y="2390671"/>
            <a:ext cx="4183414" cy="2806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724556" y="5458386"/>
            <a:ext cx="7980887" cy="94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هرس و اصلاح سرشاخه‌های درختان محوطه هنرستان نوشیروانی ۴۱۳ بابل با مشارکت و همکاری کادر اداری هنرستان و نیروهای شهرداری بابل، با هدف ساماندهی فضای سبز، بهبود وضعیت درختان و آماده‌سازی محوطه برای استفاده بهتر هنرجویان.</a:t>
            </a:r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097353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برگزاری جلسه شورای دبیران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1086" y="2297852"/>
            <a:ext cx="3924574" cy="2705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0493" y="2297852"/>
            <a:ext cx="3816651" cy="27057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1378857" y="5239657"/>
            <a:ext cx="8897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anose="00000400000000000000" pitchFamily="2" charset="-78"/>
              </a:rPr>
              <a:t>برگزاری جلسه شورای دبیران هنرستان نوشیروانی ۴۱۳ بابل با حضور مسئولان اداره آموزش و پرورش</a:t>
            </a:r>
            <a:r>
              <a:rPr lang="fa-IR" dirty="0">
                <a:cs typeface="B Nazanin" panose="00000400000000000000" pitchFamily="2" charset="-78"/>
              </a:rPr>
              <a:t> با هدف بررسی امور آموزشی و اجرایی هنرستان و هماهنگی برنامه‌های سال تحصیلی.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89828" y="6029904"/>
            <a:ext cx="3875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🔗 </a:t>
            </a:r>
            <a:r>
              <a:rPr lang="fa-IR" b="1" dirty="0"/>
              <a:t>لینک خبر:</a:t>
            </a:r>
            <a:r>
              <a:rPr lang="fa-IR" dirty="0"/>
              <a:t> </a:t>
            </a:r>
            <a:r>
              <a:rPr lang="fa-IR" dirty="0">
                <a:hlinkClick r:id="rId4"/>
              </a:rPr>
              <a:t>مشاهده خبر جلسه شورای دبیران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6646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🎨 </a:t>
            </a:r>
            <a:r>
              <a:rPr lang="fa-IR" b="1" dirty="0">
                <a:cs typeface="B Nazanin" panose="00000400000000000000" pitchFamily="2" charset="-78"/>
              </a:rPr>
              <a:t>رنگ‌آمیزی و زیباسازی دیوارهای هنرستان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80" y="2435939"/>
            <a:ext cx="2903765" cy="3091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1881" y="2435939"/>
            <a:ext cx="2663613" cy="3091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1262" y="2435939"/>
            <a:ext cx="2370223" cy="3091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9591" y="2435939"/>
            <a:ext cx="2967574" cy="3091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696033" y="5827596"/>
            <a:ext cx="106389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>
                <a:cs typeface="B Nazanin" panose="00000400000000000000" pitchFamily="2" charset="-78"/>
              </a:rPr>
              <a:t>سفیدپوش و رنگ‌آمیزی دیوارهای </a:t>
            </a:r>
            <a:r>
              <a:rPr lang="fa-IR" sz="2000" b="1" dirty="0" smtClean="0">
                <a:cs typeface="B Nazanin" panose="00000400000000000000" pitchFamily="2" charset="-78"/>
              </a:rPr>
              <a:t>هنرستان با هدف </a:t>
            </a:r>
            <a:r>
              <a:rPr lang="fa-IR" sz="2000" b="1" dirty="0">
                <a:cs typeface="B Nazanin" panose="00000400000000000000" pitchFamily="2" charset="-78"/>
              </a:rPr>
              <a:t>ایجاد محیط آموزشی جذاب‌تر، پویا و </a:t>
            </a:r>
            <a:r>
              <a:rPr lang="fa-IR" sz="2000" b="1" dirty="0" smtClean="0">
                <a:cs typeface="B Nazanin" panose="00000400000000000000" pitchFamily="2" charset="-78"/>
              </a:rPr>
              <a:t>الهام‌بخش</a:t>
            </a:r>
          </a:p>
          <a:p>
            <a:pPr algn="ctr"/>
            <a:endParaRPr lang="fa-IR" sz="2000" b="1" dirty="0">
              <a:cs typeface="B Nazanin" panose="00000400000000000000" pitchFamily="2" charset="-78"/>
            </a:endParaRPr>
          </a:p>
          <a:p>
            <a:pPr algn="ctr"/>
            <a:r>
              <a:rPr lang="en-US" sz="2000" b="1" dirty="0">
                <a:cs typeface="B Nazanin" panose="00000400000000000000" pitchFamily="2" charset="-78"/>
                <a:hlinkClick r:id="rId6"/>
              </a:rPr>
              <a:t>http://noshirvani413.ir/post/33 </a:t>
            </a:r>
            <a:r>
              <a:rPr lang="fa-IR" sz="2000" b="1" dirty="0" smtClean="0">
                <a:cs typeface="B Nazanin" panose="00000400000000000000" pitchFamily="2" charset="-78"/>
              </a:rPr>
              <a:t>لینک </a:t>
            </a:r>
            <a:r>
              <a:rPr lang="fa-IR" sz="2000" b="1" dirty="0">
                <a:cs typeface="B Nazanin" panose="00000400000000000000" pitchFamily="2" charset="-78"/>
              </a:rPr>
              <a:t>خبر</a:t>
            </a:r>
            <a:r>
              <a:rPr lang="fa-IR" sz="2000" b="1" dirty="0" smtClean="0">
                <a:cs typeface="B Nazanin" panose="00000400000000000000" pitchFamily="2" charset="-78"/>
              </a:rPr>
              <a:t>:</a:t>
            </a:r>
            <a:endParaRPr lang="fa-IR" sz="20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998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2350" y="1020236"/>
            <a:ext cx="8761413" cy="706964"/>
          </a:xfrm>
        </p:spPr>
        <p:txBody>
          <a:bodyPr/>
          <a:lstStyle/>
          <a:p>
            <a:pPr algn="ctr"/>
            <a:r>
              <a:rPr lang="fa-IR" sz="2800" b="1" dirty="0">
                <a:cs typeface="B Nazanin" panose="00000400000000000000" pitchFamily="2" charset="-78"/>
              </a:rPr>
              <a:t>نصب پرچم‌های جمهوری اسلامی ایران در محوطه هنرستان نوشیروانی ۴۱۳ بابل در آستانه آغاز سال تحصیلی جدید</a:t>
            </a:r>
            <a:br>
              <a:rPr lang="fa-IR" sz="2800" b="1" dirty="0">
                <a:cs typeface="B Nazanin" panose="00000400000000000000" pitchFamily="2" charset="-78"/>
              </a:rPr>
            </a:br>
            <a:endParaRPr lang="en-US" sz="2800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8722" y="2456597"/>
            <a:ext cx="4587309" cy="2645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08" y="2871916"/>
            <a:ext cx="4042051" cy="3030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3729263" y="5232141"/>
            <a:ext cx="80525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anose="00000400000000000000" pitchFamily="2" charset="-78"/>
              </a:rPr>
              <a:t>آماده‌سازی و فضاسازی محوطه هنرستان</a:t>
            </a:r>
          </a:p>
          <a:p>
            <a:pPr algn="r"/>
            <a:r>
              <a:rPr lang="fa-IR" b="1" dirty="0">
                <a:cs typeface="B Nazanin" panose="00000400000000000000" pitchFamily="2" charset="-78"/>
              </a:rPr>
              <a:t>نصب پرچم‌های جمهوری اسلامی ایران در نقاط مختلف ساختمان و حیاط</a:t>
            </a:r>
          </a:p>
          <a:p>
            <a:pPr algn="r"/>
            <a:r>
              <a:rPr lang="fa-IR" b="1" dirty="0">
                <a:cs typeface="B Nazanin" panose="00000400000000000000" pitchFamily="2" charset="-78"/>
              </a:rPr>
              <a:t>انجام فعالیت توسط کادر هنرستان در آستانه شروع سال تحصیلی</a:t>
            </a:r>
          </a:p>
          <a:p>
            <a:pPr algn="r"/>
            <a:r>
              <a:rPr lang="fa-IR" b="1" dirty="0">
                <a:cs typeface="B Nazanin" panose="00000400000000000000" pitchFamily="2" charset="-78"/>
              </a:rPr>
              <a:t>با هدف آماده‌سازی و زیباسازی فضای هنرستان برای استقبال از هنرجویان در سال تحصیلی جدید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23010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🔧 </a:t>
            </a:r>
            <a:r>
              <a:rPr lang="fa-IR" b="1" dirty="0">
                <a:cs typeface="B Nazanin" panose="00000400000000000000" pitchFamily="2" charset="-78"/>
              </a:rPr>
              <a:t>تعمیر و بهسازی سرویس‌های بهداشتی هنرجویان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6941" y="2356907"/>
            <a:ext cx="2739043" cy="3443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4813" y="2356908"/>
            <a:ext cx="2485770" cy="3443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0583" y="2356907"/>
            <a:ext cx="2745784" cy="3538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625600" y="5998565"/>
            <a:ext cx="8801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>
                <a:cs typeface="B Nazanin" panose="00000400000000000000" pitchFamily="2" charset="-78"/>
              </a:rPr>
              <a:t>در آستانه آغاز سال تحصیلی جدید، عملیات تعمیر و آماده‌سازی سرویس‌های بهداشتی هنرستان انجام شد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378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تعمیر </a:t>
            </a:r>
            <a:r>
              <a:rPr lang="fa-IR" dirty="0">
                <a:cs typeface="B Nazanin" panose="00000400000000000000" pitchFamily="2" charset="-78"/>
              </a:rPr>
              <a:t>و مرمت دیوارهای بیرونی </a:t>
            </a:r>
            <a:r>
              <a:rPr lang="fa-IR" dirty="0" smtClean="0">
                <a:cs typeface="B Nazanin" panose="00000400000000000000" pitchFamily="2" charset="-78"/>
              </a:rPr>
              <a:t>هنرستان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360" y="2341033"/>
            <a:ext cx="5054600" cy="294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397000" y="5481936"/>
            <a:ext cx="977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anose="00000400000000000000" pitchFamily="2" charset="-78"/>
              </a:rPr>
              <a:t>در راستای آماده‌سازی و بهسازی فضای هنرستان برای آغاز سال تحصیلی جدید، عملیات تعمیر، مرمت و بازسازی بخش‌هایی از دیوارهای بیرونی هنرستان انجام شد. این اقدامات با هدف بهبود وضعیت ظاهری ساختمان، رفع آسیب‌های موجود و آماده‌سازی نمای بیرونی مجموعه صورت گرفت.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0702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🏐 </a:t>
            </a:r>
            <a:r>
              <a:rPr lang="fa-IR" b="1" dirty="0">
                <a:cs typeface="B Nazanin" panose="00000400000000000000" pitchFamily="2" charset="-78"/>
              </a:rPr>
              <a:t>تجهیز هنرستان به لوازم </a:t>
            </a:r>
            <a:r>
              <a:rPr lang="fa-IR" b="1" dirty="0" smtClean="0">
                <a:cs typeface="B Nazanin" panose="00000400000000000000" pitchFamily="2" charset="-78"/>
              </a:rPr>
              <a:t>ورزشی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5" y="2354589"/>
            <a:ext cx="7491840" cy="39877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104721" y="2318102"/>
            <a:ext cx="3623291" cy="4024253"/>
          </a:xfrm>
          <a:prstGeom prst="roundRect">
            <a:avLst>
              <a:gd name="adj" fmla="val 2354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fa-IR" sz="2300" dirty="0">
                <a:cs typeface="B Nazanin" panose="00000400000000000000" pitchFamily="2" charset="-78"/>
              </a:rPr>
              <a:t>با هدف </a:t>
            </a:r>
            <a:r>
              <a:rPr lang="fa-IR" sz="2300" b="1" dirty="0">
                <a:cs typeface="B Nazanin" panose="00000400000000000000" pitchFamily="2" charset="-78"/>
              </a:rPr>
              <a:t>تقویت فعالیت‌های ورزشی و فراهم‌کردن امکانات مناسب برای هنرجویان</a:t>
            </a:r>
            <a:r>
              <a:rPr lang="fa-IR" sz="2300" dirty="0">
                <a:cs typeface="B Nazanin" panose="00000400000000000000" pitchFamily="2" charset="-78"/>
              </a:rPr>
              <a:t>، تعدادی از اقلام و تجهیزات ورزشی خریداری و تهیه شد، از جمله:</a:t>
            </a:r>
          </a:p>
          <a:p>
            <a:pPr algn="r"/>
            <a:r>
              <a:rPr lang="fa-IR" sz="2300" dirty="0" smtClean="0">
                <a:cs typeface="B Nazanin" panose="00000400000000000000" pitchFamily="2" charset="-78"/>
              </a:rPr>
              <a:t>توپ فوتبال</a:t>
            </a:r>
            <a:r>
              <a:rPr lang="en-US" sz="2300" dirty="0">
                <a:cs typeface="B Nazanin" panose="00000400000000000000" pitchFamily="2" charset="-78"/>
              </a:rPr>
              <a:t> ⚽</a:t>
            </a:r>
            <a:r>
              <a:rPr lang="fa-IR" sz="2300" dirty="0" smtClean="0">
                <a:cs typeface="B Nazanin" panose="00000400000000000000" pitchFamily="2" charset="-78"/>
              </a:rPr>
              <a:t> </a:t>
            </a:r>
            <a:endParaRPr lang="fa-IR" sz="2300" dirty="0">
              <a:cs typeface="B Nazanin" panose="00000400000000000000" pitchFamily="2" charset="-78"/>
            </a:endParaRPr>
          </a:p>
          <a:p>
            <a:pPr algn="r"/>
            <a:r>
              <a:rPr lang="fa-IR" sz="2300" dirty="0" smtClean="0">
                <a:cs typeface="B Nazanin" panose="00000400000000000000" pitchFamily="2" charset="-78"/>
              </a:rPr>
              <a:t>توپ والیبال</a:t>
            </a:r>
            <a:r>
              <a:rPr lang="en-US" sz="2300" dirty="0">
                <a:cs typeface="B Nazanin" panose="00000400000000000000" pitchFamily="2" charset="-78"/>
              </a:rPr>
              <a:t> 🏐</a:t>
            </a:r>
            <a:r>
              <a:rPr lang="fa-IR" sz="2300" dirty="0" smtClean="0">
                <a:cs typeface="B Nazanin" panose="00000400000000000000" pitchFamily="2" charset="-78"/>
              </a:rPr>
              <a:t> </a:t>
            </a:r>
            <a:endParaRPr lang="fa-IR" sz="2300" dirty="0">
              <a:cs typeface="B Nazanin" panose="00000400000000000000" pitchFamily="2" charset="-78"/>
            </a:endParaRPr>
          </a:p>
          <a:p>
            <a:pPr algn="r"/>
            <a:r>
              <a:rPr lang="fa-IR" sz="2300" dirty="0" smtClean="0">
                <a:cs typeface="B Nazanin" panose="00000400000000000000" pitchFamily="2" charset="-78"/>
              </a:rPr>
              <a:t>تجهیزات تنیس</a:t>
            </a:r>
            <a:r>
              <a:rPr lang="en-US" sz="2300" dirty="0">
                <a:cs typeface="B Nazanin" panose="00000400000000000000" pitchFamily="2" charset="-78"/>
              </a:rPr>
              <a:t> 🎾</a:t>
            </a:r>
            <a:r>
              <a:rPr lang="fa-IR" sz="2300" dirty="0" smtClean="0">
                <a:cs typeface="B Nazanin" panose="00000400000000000000" pitchFamily="2" charset="-78"/>
              </a:rPr>
              <a:t> </a:t>
            </a:r>
            <a:endParaRPr lang="fa-IR" sz="2300" dirty="0">
              <a:cs typeface="B Nazanin" panose="00000400000000000000" pitchFamily="2" charset="-78"/>
            </a:endParaRPr>
          </a:p>
          <a:p>
            <a:pPr algn="r"/>
            <a:r>
              <a:rPr lang="fa-IR" sz="2300" dirty="0" smtClean="0">
                <a:cs typeface="B Nazanin" panose="00000400000000000000" pitchFamily="2" charset="-78"/>
              </a:rPr>
              <a:t>راکت </a:t>
            </a:r>
            <a:r>
              <a:rPr lang="fa-IR" sz="2300" dirty="0">
                <a:cs typeface="B Nazanin" panose="00000400000000000000" pitchFamily="2" charset="-78"/>
              </a:rPr>
              <a:t>و تجهیزات </a:t>
            </a:r>
            <a:r>
              <a:rPr lang="fa-IR" sz="2300" dirty="0" smtClean="0">
                <a:cs typeface="B Nazanin" panose="00000400000000000000" pitchFamily="2" charset="-78"/>
              </a:rPr>
              <a:t>بدمینتون</a:t>
            </a:r>
            <a:r>
              <a:rPr lang="en-US" sz="2300" dirty="0">
                <a:cs typeface="B Nazanin" panose="00000400000000000000" pitchFamily="2" charset="-78"/>
              </a:rPr>
              <a:t> 🏸</a:t>
            </a:r>
            <a:r>
              <a:rPr lang="fa-IR" sz="2300" dirty="0" smtClean="0">
                <a:cs typeface="B Nazanin" panose="00000400000000000000" pitchFamily="2" charset="-78"/>
              </a:rPr>
              <a:t> </a:t>
            </a:r>
            <a:endParaRPr lang="fa-IR" sz="2300" dirty="0">
              <a:cs typeface="B Nazanin" panose="00000400000000000000" pitchFamily="2" charset="-78"/>
            </a:endParaRPr>
          </a:p>
          <a:p>
            <a:pPr algn="r"/>
            <a:r>
              <a:rPr lang="fa-IR" sz="2300" dirty="0">
                <a:cs typeface="B Nazanin" panose="00000400000000000000" pitchFamily="2" charset="-78"/>
              </a:rPr>
              <a:t>و سایر لوازم موردنیاز فعالیت‌های ورزشی </a:t>
            </a:r>
            <a:r>
              <a:rPr lang="fa-IR" sz="2300" dirty="0" smtClean="0">
                <a:cs typeface="B Nazanin" panose="00000400000000000000" pitchFamily="2" charset="-78"/>
              </a:rPr>
              <a:t>هنرجویان</a:t>
            </a:r>
            <a:endParaRPr lang="fa-IR" sz="2300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6604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9157446" cy="706964"/>
          </a:xfrm>
        </p:spPr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🌿 </a:t>
            </a:r>
            <a:r>
              <a:rPr lang="fa-IR" b="1" dirty="0">
                <a:cs typeface="B Nazanin" panose="00000400000000000000" pitchFamily="2" charset="-78"/>
              </a:rPr>
              <a:t>پاکسازی و آماده‌سازی محوطه هنرستان در آستانه سال تحصیلی </a:t>
            </a:r>
            <a:r>
              <a:rPr lang="fa-IR" b="1" dirty="0" smtClean="0">
                <a:cs typeface="B Nazanin" panose="00000400000000000000" pitchFamily="2" charset="-78"/>
              </a:rPr>
              <a:t>جدید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311400"/>
            <a:ext cx="2333625" cy="311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9081" y="2311400"/>
            <a:ext cx="2257425" cy="311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458" y="2311399"/>
            <a:ext cx="2333625" cy="311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9683" y="2311400"/>
            <a:ext cx="2232025" cy="311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1154954" y="5545667"/>
            <a:ext cx="8356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>
                <a:cs typeface="B Nazanin" panose="00000400000000000000" pitchFamily="2" charset="-78"/>
              </a:rPr>
              <a:t>در آستانه آغاز سال تحصیلی جدید، عملیات </a:t>
            </a:r>
            <a:r>
              <a:rPr lang="fa-IR" b="1" dirty="0">
                <a:cs typeface="B Nazanin" panose="00000400000000000000" pitchFamily="2" charset="-78"/>
              </a:rPr>
              <a:t>پاکسازی، نظافت و ساماندهی محوطه هنرستان</a:t>
            </a:r>
            <a:r>
              <a:rPr lang="fa-IR" dirty="0">
                <a:cs typeface="B Nazanin" panose="00000400000000000000" pitchFamily="2" charset="-78"/>
              </a:rPr>
              <a:t> با هدف آماده‌سازی فضای آموزشی برای حضور هنرجویان انجام شد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ctr"/>
            <a:r>
              <a:rPr lang="fa-IR" dirty="0">
                <a:cs typeface="B Nazanin" panose="00000400000000000000" pitchFamily="2" charset="-78"/>
              </a:rPr>
              <a:t>این اقدامات با هدف </a:t>
            </a:r>
            <a:r>
              <a:rPr lang="fa-IR" b="1" dirty="0">
                <a:cs typeface="B Nazanin" panose="00000400000000000000" pitchFamily="2" charset="-78"/>
              </a:rPr>
              <a:t>ایجاد محیطی پاکیزه، ایمن و شاداب برای استقبال از هنرجویان در سال تحصیلی جدید</a:t>
            </a:r>
            <a:r>
              <a:rPr lang="fa-IR" dirty="0">
                <a:cs typeface="B Nazanin" panose="00000400000000000000" pitchFamily="2" charset="-78"/>
              </a:rPr>
              <a:t> انجام گرفت.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66300" y="2221681"/>
            <a:ext cx="2374900" cy="4524315"/>
          </a:xfrm>
          <a:prstGeom prst="roundRect">
            <a:avLst>
              <a:gd name="adj" fmla="val 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جمع‌آوری </a:t>
            </a:r>
            <a:r>
              <a:rPr lang="fa-IR" b="1" dirty="0">
                <a:cs typeface="B Nazanin" panose="00000400000000000000" pitchFamily="2" charset="-78"/>
              </a:rPr>
              <a:t>برگ‌های خشک و ضایعات </a:t>
            </a:r>
            <a:r>
              <a:rPr lang="fa-IR" b="1" dirty="0" smtClean="0">
                <a:cs typeface="B Nazanin" panose="00000400000000000000" pitchFamily="2" charset="-78"/>
              </a:rPr>
              <a:t>گیاهی</a:t>
            </a:r>
          </a:p>
          <a:p>
            <a:pPr algn="r" rtl="1"/>
            <a:endParaRPr lang="fa-IR" b="1" dirty="0">
              <a:cs typeface="B Nazanin" panose="000004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پاکسازی </a:t>
            </a:r>
            <a:r>
              <a:rPr lang="fa-IR" b="1" dirty="0">
                <a:cs typeface="B Nazanin" panose="00000400000000000000" pitchFamily="2" charset="-78"/>
              </a:rPr>
              <a:t>مسیرها و محوطه‌های پیرامونی </a:t>
            </a:r>
            <a:r>
              <a:rPr lang="fa-IR" b="1" dirty="0" smtClean="0">
                <a:cs typeface="B Nazanin" panose="00000400000000000000" pitchFamily="2" charset="-78"/>
              </a:rPr>
              <a:t>هنرستان</a:t>
            </a:r>
          </a:p>
          <a:p>
            <a:pPr algn="r" rtl="1"/>
            <a:endParaRPr lang="fa-IR" b="1" dirty="0" smtClean="0">
              <a:cs typeface="B Nazanin" panose="000004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حذف </a:t>
            </a:r>
            <a:r>
              <a:rPr lang="fa-IR" b="1" dirty="0">
                <a:cs typeface="B Nazanin" panose="00000400000000000000" pitchFamily="2" charset="-78"/>
              </a:rPr>
              <a:t>علف‌های هرز و ساماندهی فضای </a:t>
            </a:r>
            <a:r>
              <a:rPr lang="fa-IR" b="1" dirty="0" smtClean="0">
                <a:cs typeface="B Nazanin" panose="00000400000000000000" pitchFamily="2" charset="-78"/>
              </a:rPr>
              <a:t>سبز</a:t>
            </a:r>
          </a:p>
          <a:p>
            <a:pPr algn="r" rtl="1"/>
            <a:endParaRPr lang="fa-IR" b="1" dirty="0" smtClean="0">
              <a:cs typeface="B Nazanin" panose="000004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پاکسازی </a:t>
            </a:r>
            <a:r>
              <a:rPr lang="fa-IR" b="1" dirty="0">
                <a:cs typeface="B Nazanin" panose="00000400000000000000" pitchFamily="2" charset="-78"/>
              </a:rPr>
              <a:t>جوی‌ها و مسیرهای عبور آب</a:t>
            </a:r>
            <a:br>
              <a:rPr lang="fa-IR" b="1" dirty="0">
                <a:cs typeface="B Nazanin" panose="00000400000000000000" pitchFamily="2" charset="-78"/>
              </a:rPr>
            </a:br>
            <a:endParaRPr lang="fa-IR" b="1" dirty="0" smtClean="0">
              <a:cs typeface="B Nazanin" panose="00000400000000000000" pitchFamily="2" charset="-78"/>
            </a:endParaRPr>
          </a:p>
          <a:p>
            <a:pPr marL="285750" indent="-285750"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آماده‌سازی </a:t>
            </a:r>
            <a:r>
              <a:rPr lang="fa-IR" b="1" dirty="0">
                <a:cs typeface="B Nazanin" panose="00000400000000000000" pitchFamily="2" charset="-78"/>
              </a:rPr>
              <a:t>و نظافت حیاط برای آغاز سال </a:t>
            </a:r>
            <a:r>
              <a:rPr lang="fa-IR" b="1" dirty="0" smtClean="0">
                <a:cs typeface="B Nazanin" panose="00000400000000000000" pitchFamily="2" charset="-78"/>
              </a:rPr>
              <a:t>تحصیلی</a:t>
            </a: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757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Nazanin" panose="00000400000000000000" pitchFamily="2" charset="-78"/>
              </a:rPr>
              <a:t>آماده سازی و ایجاد </a:t>
            </a:r>
            <a:r>
              <a:rPr lang="fa-IR" b="1" dirty="0">
                <a:cs typeface="B Nazanin" panose="00000400000000000000" pitchFamily="2" charset="-78"/>
              </a:rPr>
              <a:t>کارگاه </a:t>
            </a:r>
            <a:r>
              <a:rPr lang="fa-IR" b="1" dirty="0" smtClean="0">
                <a:cs typeface="B Nazanin" panose="00000400000000000000" pitchFamily="2" charset="-78"/>
              </a:rPr>
              <a:t>مرکز رشد برای هنرجویان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653" y="2349500"/>
            <a:ext cx="6852348" cy="3867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168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بروزرسانی و بهینه‌سازی تابلوی آموزشی کارگاه </a:t>
            </a:r>
            <a:r>
              <a:rPr lang="fa-IR" b="1" dirty="0" smtClean="0">
                <a:cs typeface="B Nazanin" panose="00000400000000000000" pitchFamily="2" charset="-78"/>
              </a:rPr>
              <a:t>برق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8630" y="3590472"/>
            <a:ext cx="5571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>
                <a:cs typeface="B Nazanin" panose="00000400000000000000" pitchFamily="2" charset="-78"/>
              </a:rPr>
              <a:t>به‌روزرسانی تابلوی </a:t>
            </a:r>
            <a:r>
              <a:rPr lang="fa-IR" sz="2400" b="1" dirty="0" smtClean="0">
                <a:cs typeface="B Nazanin" panose="00000400000000000000" pitchFamily="2" charset="-78"/>
              </a:rPr>
              <a:t>آموزشی سیستم اعلام حریق، </a:t>
            </a:r>
            <a:r>
              <a:rPr lang="fa-IR" sz="2400" b="1" dirty="0">
                <a:cs typeface="B Nazanin" panose="00000400000000000000" pitchFamily="2" charset="-78"/>
              </a:rPr>
              <a:t>بهینه‌سازی تجهیزات و آماده‌سازی آن برای استفاده آموزشی </a:t>
            </a:r>
            <a:r>
              <a:rPr lang="fa-IR" sz="2400" b="1" dirty="0" smtClean="0">
                <a:cs typeface="B Nazanin" panose="00000400000000000000" pitchFamily="2" charset="-78"/>
              </a:rPr>
              <a:t>هنرجویان پایه دهم الکتروتکنیک</a:t>
            </a:r>
            <a:r>
              <a:rPr lang="fa-IR" sz="2400" dirty="0" smtClean="0">
                <a:cs typeface="B Nazanin" panose="00000400000000000000" pitchFamily="2" charset="-78"/>
              </a:rPr>
              <a:t>.</a:t>
            </a:r>
            <a:endParaRPr lang="en-US" sz="2400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343" y="2413688"/>
            <a:ext cx="4095628" cy="4260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34924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650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نصب کولر سرمایشی و گرمایشی در کارگاه کدنویسی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144" y="2316643"/>
            <a:ext cx="4923971" cy="32243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1649413" y="5771732"/>
            <a:ext cx="8882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cs typeface="B Nazanin" panose="00000400000000000000" pitchFamily="2" charset="-78"/>
              </a:rPr>
              <a:t> </a:t>
            </a:r>
            <a:r>
              <a:rPr lang="fa-IR" sz="2000" b="1" dirty="0">
                <a:cs typeface="B Nazanin" panose="00000400000000000000" pitchFamily="2" charset="-78"/>
              </a:rPr>
              <a:t>تأمین و نصب سیستم سرمایش و گرمایش برای ایجاد شرایط مناسب آموزشی در کارگاه کدنویسی.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2580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تجهیز کارگاه نقشه‌کشی با ۳۱ میز کار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41827" y="5771092"/>
            <a:ext cx="10580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>
                <a:cs typeface="B Nazanin" panose="00000400000000000000" pitchFamily="2" charset="-78"/>
              </a:rPr>
              <a:t>آماده‌سازی و تجهیز فضای آموزشی کارگاه نقشه‌کشی و استقرار ۳۱ میز کار برای استفاده هنرجویان.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1689" y="2281396"/>
            <a:ext cx="5240741" cy="3368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0680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نصب تعدادی پروژکتور در محوطه حیاط هنرستان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58064" y="5571587"/>
            <a:ext cx="9666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>
                <a:cs typeface="B Nazanin" panose="00000400000000000000" pitchFamily="2" charset="-78"/>
              </a:rPr>
              <a:t>نصب و تقویت تجهیزات روشنایی در محوطه هنرستان</a:t>
            </a:r>
            <a:r>
              <a:rPr lang="fa-IR" sz="2400" dirty="0">
                <a:cs typeface="B Nazanin" panose="00000400000000000000" pitchFamily="2" charset="-78"/>
              </a:rPr>
              <a:t> با هدف بهبود روشنایی و افزایش امکان استفاده مناسب از فضای حیاط در ساعات کم‌نور</a:t>
            </a:r>
            <a:endParaRPr lang="en-US" sz="2400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335" y="2458502"/>
            <a:ext cx="5058408" cy="29869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282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نصب اجاق گاز در آبدارخانه </a:t>
            </a:r>
            <a:r>
              <a:rPr lang="fa-IR" b="1" dirty="0" smtClean="0">
                <a:cs typeface="B Nazanin" panose="00000400000000000000" pitchFamily="2" charset="-78"/>
              </a:rPr>
              <a:t>هنرستان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5029" y="5660572"/>
            <a:ext cx="102470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>
                <a:cs typeface="B Nazanin" panose="00000400000000000000" pitchFamily="2" charset="-78"/>
              </a:rPr>
              <a:t>نصب اجاق گاز برای پخت‌وپز و تجهیز آبدارخانه هنرستان، با </a:t>
            </a:r>
            <a:r>
              <a:rPr lang="fa-IR" sz="2800" b="1" dirty="0">
                <a:cs typeface="B Nazanin" panose="00000400000000000000" pitchFamily="2" charset="-78"/>
              </a:rPr>
              <a:t>اهدای اجاق گاز توسط اداره آموزش و پرورش شهرستان بابل</a:t>
            </a:r>
            <a:r>
              <a:rPr lang="fa-IR" sz="2800" dirty="0">
                <a:cs typeface="B Nazanin" panose="00000400000000000000" pitchFamily="2" charset="-78"/>
              </a:rPr>
              <a:t>.</a:t>
            </a:r>
            <a:endParaRPr lang="en-US" sz="2800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6246" y="2341789"/>
            <a:ext cx="5257526" cy="29704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748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خرید جاروبرقی برای نمازخانه </a:t>
            </a:r>
            <a:r>
              <a:rPr lang="fa-IR" b="1" dirty="0" smtClean="0">
                <a:cs typeface="B Nazanin" panose="00000400000000000000" pitchFamily="2" charset="-78"/>
              </a:rPr>
              <a:t>هنرستان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7078" y="2420636"/>
            <a:ext cx="4209448" cy="35707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892800" y="3441443"/>
            <a:ext cx="5268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>
                <a:cs typeface="B Nazanin" panose="00000400000000000000" pitchFamily="2" charset="-78"/>
              </a:rPr>
              <a:t>شرح فعالیت:</a:t>
            </a:r>
            <a:r>
              <a:rPr lang="fa-IR" sz="2400" dirty="0">
                <a:cs typeface="B Nazanin" panose="00000400000000000000" pitchFamily="2" charset="-78"/>
              </a:rPr>
              <a:t> تهیه و اهدای یک دستگاه جاروبرقی برای نظافت و نگهداری نمازخانه هنرستان، با </a:t>
            </a:r>
            <a:r>
              <a:rPr lang="fa-IR" sz="2400" b="1" dirty="0">
                <a:cs typeface="B Nazanin" panose="00000400000000000000" pitchFamily="2" charset="-78"/>
              </a:rPr>
              <a:t>اهدا از سوی خانواده محترم آرتین </a:t>
            </a:r>
            <a:r>
              <a:rPr lang="fa-IR" sz="2400" b="1" dirty="0" smtClean="0">
                <a:cs typeface="B Nazanin" panose="00000400000000000000" pitchFamily="2" charset="-78"/>
              </a:rPr>
              <a:t>عباسپور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199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cs typeface="B Nazanin" panose="00000400000000000000" pitchFamily="2" charset="-78"/>
              </a:rPr>
              <a:t>💻 </a:t>
            </a:r>
            <a:r>
              <a:rPr lang="fa-IR" dirty="0">
                <a:cs typeface="B Nazanin" panose="00000400000000000000" pitchFamily="2" charset="-78"/>
              </a:rPr>
              <a:t>خرید یک دستگاه لپ‌تاپ برای بخش برق هنرستان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529" y="2405363"/>
            <a:ext cx="6172200" cy="3505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278743" y="5932443"/>
            <a:ext cx="7271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>
                <a:cs typeface="B Nazanin" panose="00000400000000000000" pitchFamily="2" charset="-78"/>
              </a:rPr>
              <a:t>با هدف تجهیز و ارتقای امکانات آموزشی و کارگاهی رشته برق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502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990532" cy="706964"/>
          </a:xfrm>
        </p:spPr>
        <p:txBody>
          <a:bodyPr/>
          <a:lstStyle/>
          <a:p>
            <a:pPr algn="ctr"/>
            <a:r>
              <a:rPr lang="en-US" sz="4000" dirty="0">
                <a:cs typeface="B Nazanin" panose="00000400000000000000" pitchFamily="2" charset="-78"/>
              </a:rPr>
              <a:t>💡 </a:t>
            </a:r>
            <a:r>
              <a:rPr lang="fa-IR" sz="4000" dirty="0">
                <a:cs typeface="B Nazanin" panose="00000400000000000000" pitchFamily="2" charset="-78"/>
              </a:rPr>
              <a:t>تعویض لامپ‌های سوخته سقف بیرونی سرویس بهداشتی هنرستان</a:t>
            </a:r>
            <a:endParaRPr lang="en-US" sz="4000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46" y="2300314"/>
            <a:ext cx="3398292" cy="43671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401" y="2300313"/>
            <a:ext cx="3370997" cy="43671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7320398" y="3712191"/>
            <a:ext cx="43945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b="1" dirty="0">
                <a:cs typeface="B Nazanin" panose="00000400000000000000" pitchFamily="2" charset="-78"/>
              </a:rPr>
              <a:t>تعویض لامپ‌های سوخته و رفع مشکل روشنایی سقف بیرونی سرویس‌های بهداشتی هنرستان با هدف بهبود روشنایی و افزایش ایمنی و دسترسی مناسب در ساعات کم‌نور.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4716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Nazanin" panose="00000400000000000000" pitchFamily="2" charset="-78"/>
              </a:rPr>
              <a:t>تعمیر </a:t>
            </a:r>
            <a:r>
              <a:rPr lang="fa-IR" b="1" dirty="0">
                <a:cs typeface="B Nazanin" panose="00000400000000000000" pitchFamily="2" charset="-78"/>
              </a:rPr>
              <a:t>و بازسازی صندلی‌های شکسته </a:t>
            </a:r>
            <a:r>
              <a:rPr lang="fa-IR" b="1" dirty="0" smtClean="0">
                <a:cs typeface="B Nazanin" panose="00000400000000000000" pitchFamily="2" charset="-78"/>
              </a:rPr>
              <a:t>هنرستان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263" y="2308575"/>
            <a:ext cx="3467435" cy="3955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0642" y="2308575"/>
            <a:ext cx="3819819" cy="3955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8348" y="2308575"/>
            <a:ext cx="3856038" cy="3955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211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📚 </a:t>
            </a:r>
            <a:r>
              <a:rPr lang="fa-IR" b="1" dirty="0">
                <a:cs typeface="B Nazanin" panose="00000400000000000000" pitchFamily="2" charset="-78"/>
              </a:rPr>
              <a:t>نصب قفسه کتاب در محیط نمازخانه </a:t>
            </a:r>
            <a:r>
              <a:rPr lang="fa-IR" b="1" dirty="0" smtClean="0">
                <a:cs typeface="B Nazanin" panose="00000400000000000000" pitchFamily="2" charset="-78"/>
              </a:rPr>
              <a:t>هنرستان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8096" y="4092805"/>
            <a:ext cx="51252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نصب و راه‌اندازی قفسه‌های کتاب در فضای نمازخانه هنرستان با هدف ساماندهی و توسعه فضای مطالعه و دسترسی مناسب‌تر هنرجویان به منابع مطالعاتی.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656" y="2358570"/>
            <a:ext cx="5378301" cy="3933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9442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 smtClean="0">
                <a:cs typeface="B Nazanin" panose="00000400000000000000" pitchFamily="2" charset="-78"/>
              </a:rPr>
              <a:t>🖨 </a:t>
            </a:r>
            <a:r>
              <a:rPr lang="fa-IR" sz="4000" b="1" dirty="0">
                <a:cs typeface="B Nazanin" panose="00000400000000000000" pitchFamily="2" charset="-78"/>
              </a:rPr>
              <a:t>سیم‌کشی اتاق معاون آموزشی جهت نصب دستگاه پرینتر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7090" y="2308765"/>
            <a:ext cx="3703649" cy="3791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4992914" y="3875314"/>
            <a:ext cx="65604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>
                <a:cs typeface="B Nazanin" panose="00000400000000000000" pitchFamily="2" charset="-78"/>
              </a:rPr>
              <a:t>اجرای سیم‌کشی و آماده‌سازی زیرساخت برق در اتاق معاون آموزشی به‌منظور فراهم‌کردن امکان نصب و استفاده از دستگاه پرینتر.</a:t>
            </a:r>
          </a:p>
          <a:p>
            <a:pPr algn="ctr"/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619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جلسه خانواده پایه دهم </a:t>
            </a:r>
            <a:r>
              <a:rPr lang="fa-IR" b="1" dirty="0" smtClean="0">
                <a:cs typeface="B Nazanin" panose="00000400000000000000" pitchFamily="2" charset="-78"/>
              </a:rPr>
              <a:t>الکترونیک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322" y="2427225"/>
            <a:ext cx="2979055" cy="3948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5792" y="2427225"/>
            <a:ext cx="3011506" cy="3948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618515" y="3381829"/>
            <a:ext cx="47316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b="1" dirty="0">
                <a:cs typeface="B Nazanin" panose="00000400000000000000" pitchFamily="2" charset="-78"/>
              </a:rPr>
              <a:t>برگزاری جلسه خانواده هنرجویان پایه دهم الکترونیک با حضور خانواده‌ها و مسئولان هنرستان، با هدف آشنایی خانواده‌ها با برنامه‌های آموزشی و تربیتی هنرستان و بررسی مسائل و نیازهای آموزشی هنرجویان.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881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جلسه کاراموزی خانواده های پایه ۱۱ برق والکترونیک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49828" y="5964542"/>
            <a:ext cx="9100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جلسه کارآموزی با حضور خانواده‌های هنرجویان پایه یازدهم رشته‌های برق و الکترونیک برگزار شد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  <a:endParaRPr lang="fa-IR" b="1" dirty="0">
              <a:cs typeface="B Nazanin" panose="000004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570" y="2728683"/>
            <a:ext cx="5630487" cy="3167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7943" y="2728684"/>
            <a:ext cx="5412123" cy="3167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329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Nazanin" panose="00000400000000000000" pitchFamily="2" charset="-78"/>
              </a:rPr>
              <a:t>نصب میز لپ‌تاپ و آماده‌سازی کارگاه الکترونیک و </a:t>
            </a:r>
            <a:r>
              <a:rPr lang="en-US" b="1" dirty="0" smtClean="0">
                <a:cs typeface="B Nazanin" panose="00000400000000000000" pitchFamily="2" charset="-78"/>
              </a:rPr>
              <a:t>PLC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65943" y="5264834"/>
            <a:ext cx="8824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>
                <a:cs typeface="B Nazanin" panose="00000400000000000000" pitchFamily="2" charset="-78"/>
              </a:rPr>
              <a:t>در راستای تجهیز و بهسازی فضاهای آموزشی، میزهای لپ‌تاپ نصب و کارگاه الکترونیک و </a:t>
            </a:r>
            <a:r>
              <a:rPr lang="en-US" sz="2400" b="1" dirty="0">
                <a:cs typeface="B Nazanin" panose="00000400000000000000" pitchFamily="2" charset="-78"/>
              </a:rPr>
              <a:t>PLC </a:t>
            </a:r>
            <a:r>
              <a:rPr lang="fa-IR" sz="2400" b="1" dirty="0">
                <a:cs typeface="B Nazanin" panose="00000400000000000000" pitchFamily="2" charset="-78"/>
              </a:rPr>
              <a:t>هنرستان برای استفاده آموزشی هنرجویان آماده‌سازی شد</a:t>
            </a:r>
            <a:r>
              <a:rPr lang="fa-IR" sz="2400" b="1" dirty="0" smtClean="0">
                <a:cs typeface="B Nazanin" panose="00000400000000000000" pitchFamily="2" charset="-78"/>
              </a:rPr>
              <a:t>.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239" y="2470225"/>
            <a:ext cx="3794373" cy="2328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5813" y="2407467"/>
            <a:ext cx="3188542" cy="23909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7556" y="2407467"/>
            <a:ext cx="3188542" cy="23909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2473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cs typeface="B Nazanin" panose="00000400000000000000" pitchFamily="2" charset="-78"/>
              </a:rPr>
              <a:t> </a:t>
            </a:r>
            <a:r>
              <a:rPr lang="fa-IR" b="1" dirty="0">
                <a:cs typeface="B Nazanin" panose="00000400000000000000" pitchFamily="2" charset="-78"/>
              </a:rPr>
              <a:t>نصب محافظ فلزی برای پنجره‌های بیرونی </a:t>
            </a:r>
            <a:r>
              <a:rPr lang="fa-IR" b="1" dirty="0" smtClean="0">
                <a:cs typeface="B Nazanin" panose="00000400000000000000" pitchFamily="2" charset="-78"/>
              </a:rPr>
              <a:t>کلاس‌ها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94338" y="3172361"/>
            <a:ext cx="324405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>
                <a:cs typeface="B Nazanin" panose="00000400000000000000" pitchFamily="2" charset="-78"/>
              </a:rPr>
              <a:t>به‌منظور </a:t>
            </a:r>
            <a:r>
              <a:rPr lang="fa-IR" sz="2000" b="1" dirty="0">
                <a:cs typeface="B Nazanin" panose="00000400000000000000" pitchFamily="2" charset="-78"/>
              </a:rPr>
              <a:t>افزایش ایمنی و حفاظت از پنجره‌های کلاس‌های آموزشی</a:t>
            </a:r>
            <a:r>
              <a:rPr lang="fa-IR" sz="2000" dirty="0">
                <a:cs typeface="B Nazanin" panose="00000400000000000000" pitchFamily="2" charset="-78"/>
              </a:rPr>
              <a:t>، عملیات نصب محافظ‌های فلزی برای پنجره‌های بیرونی کلاس‌ها در </a:t>
            </a:r>
            <a:r>
              <a:rPr lang="fa-IR" sz="2000" b="1" dirty="0">
                <a:cs typeface="B Nazanin" panose="00000400000000000000" pitchFamily="2" charset="-78"/>
              </a:rPr>
              <a:t>حیاط پشتی هنرستان زنده‌یاد نوشیروانی ۴۱۳ بابل</a:t>
            </a:r>
            <a:r>
              <a:rPr lang="fa-IR" sz="2000" dirty="0">
                <a:cs typeface="B Nazanin" panose="00000400000000000000" pitchFamily="2" charset="-78"/>
              </a:rPr>
              <a:t> انجام شد</a:t>
            </a:r>
            <a:r>
              <a:rPr lang="fa-IR" sz="2000" dirty="0" smtClean="0">
                <a:cs typeface="B Nazanin" panose="00000400000000000000" pitchFamily="2" charset="-78"/>
              </a:rPr>
              <a:t>.</a:t>
            </a:r>
          </a:p>
          <a:p>
            <a:pPr algn="r"/>
            <a:endParaRPr lang="fa-IR" sz="2000" dirty="0">
              <a:cs typeface="B Nazanin" panose="00000400000000000000" pitchFamily="2" charset="-78"/>
            </a:endParaRPr>
          </a:p>
          <a:p>
            <a:pPr algn="r"/>
            <a:r>
              <a:rPr lang="fa-IR" sz="2000" dirty="0">
                <a:cs typeface="B Nazanin" panose="00000400000000000000" pitchFamily="2" charset="-78"/>
              </a:rPr>
              <a:t>این اقدام در راستای </a:t>
            </a:r>
            <a:r>
              <a:rPr lang="fa-IR" sz="2000" b="1" dirty="0">
                <a:cs typeface="B Nazanin" panose="00000400000000000000" pitchFamily="2" charset="-78"/>
              </a:rPr>
              <a:t>بهسازی، ایمن‌سازی و ارتقای شرایط فضاهای آموزشی هنرستان</a:t>
            </a:r>
            <a:r>
              <a:rPr lang="fa-IR" sz="2000" dirty="0">
                <a:cs typeface="B Nazanin" panose="00000400000000000000" pitchFamily="2" charset="-78"/>
              </a:rPr>
              <a:t> صورت گرفت.</a:t>
            </a:r>
          </a:p>
          <a:p>
            <a:pPr algn="r"/>
            <a:endParaRPr lang="en-US" sz="2000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909" y="2269066"/>
            <a:ext cx="3814763" cy="4354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928" y="2269066"/>
            <a:ext cx="3529409" cy="4354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09359" y="2412664"/>
            <a:ext cx="4227784" cy="578620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ایمنی</a:t>
            </a:r>
            <a:r>
              <a:rPr sz="2800" b="1" dirty="0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lang="fa-IR" sz="2800" b="1" dirty="0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نگهداری</a:t>
            </a:r>
            <a:r>
              <a:rPr sz="2800" b="1" dirty="0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lang="fa-IR" sz="2800" b="1" dirty="0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بهسازی</a:t>
            </a:r>
            <a:r>
              <a:rPr lang="en-US" sz="2800" b="1" dirty="0" smtClean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lang="en-US" sz="2800" b="1" dirty="0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•</a:t>
            </a:r>
            <a:endParaRPr sz="2800" b="1" dirty="0">
              <a:solidFill>
                <a:srgbClr val="008080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704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cs typeface="B Nazanin" panose="00000400000000000000" pitchFamily="2" charset="-78"/>
              </a:rPr>
              <a:t>🕌 </a:t>
            </a:r>
            <a:r>
              <a:rPr lang="fa-IR" b="1" dirty="0">
                <a:cs typeface="B Nazanin" panose="00000400000000000000" pitchFamily="2" charset="-78"/>
              </a:rPr>
              <a:t>برگزاری همه‌روزه نماز جماعت در زنگ نماز</a:t>
            </a:r>
            <a:br>
              <a:rPr lang="fa-IR" b="1" dirty="0">
                <a:cs typeface="B Nazanin" panose="00000400000000000000" pitchFamily="2" charset="-78"/>
              </a:rPr>
            </a:b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10" y="2438399"/>
            <a:ext cx="7264171" cy="37303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8254914" y="3412856"/>
            <a:ext cx="3671248" cy="2227124"/>
          </a:xfrm>
          <a:prstGeom prst="roundRect">
            <a:avLst>
              <a:gd name="adj" fmla="val 678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 algn="r" rtl="1"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fa-IR" sz="2400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برگزاری منظم در زنگ نماز  </a:t>
            </a:r>
          </a:p>
          <a:p>
            <a:pPr marL="457200" indent="-457200" algn="r" rtl="1"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fa-IR" sz="2400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مشارکت </a:t>
            </a:r>
            <a:r>
              <a:rPr lang="fa-IR" sz="24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هنرجویان در برنامه </a:t>
            </a:r>
            <a:r>
              <a:rPr lang="fa-IR" sz="2400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فرهنگی</a:t>
            </a:r>
            <a:endParaRPr lang="fa-IR" sz="24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marL="457200" indent="-457200" algn="r" rtl="1"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fa-IR" sz="2400" dirty="0" smtClean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توجه </a:t>
            </a:r>
            <a:r>
              <a:rPr lang="fa-IR" sz="24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هم‌زمان به رشد آموزشی، اخلاقی و تربیتی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" y="6402584"/>
            <a:ext cx="4846320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زنده‌یاد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۴۱۳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بابل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24325" y="6402584"/>
            <a:ext cx="2215662" cy="2616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گزارش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تصویری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100" b="1" dirty="0" err="1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عملکرد</a:t>
            </a:r>
            <a:r>
              <a:rPr sz="1100" b="1" dirty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  </a:t>
            </a:r>
            <a:r>
              <a:rPr sz="1100" b="1" dirty="0" smtClean="0">
                <a:solidFill>
                  <a:srgbClr val="657481"/>
                </a:solidFill>
                <a:latin typeface="Noto Sans Arabic"/>
                <a:cs typeface="B Nazanin" panose="00000400000000000000" pitchFamily="2" charset="-78"/>
              </a:rPr>
              <a:t>|</a:t>
            </a:r>
            <a:endParaRPr sz="1100" b="1" dirty="0">
              <a:solidFill>
                <a:srgbClr val="65748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22585" y="5830234"/>
            <a:ext cx="466941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تداوم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برنامه‌های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فرهنگی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تربیتی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در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کنار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r>
              <a:rPr sz="16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تخصصی</a:t>
            </a:r>
            <a:endParaRPr sz="1600" b="1"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93258" y="2438399"/>
            <a:ext cx="2194560" cy="578620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28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نماز</a:t>
            </a:r>
            <a:r>
              <a:rPr sz="28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جماعت</a:t>
            </a:r>
            <a:endParaRPr sz="2800" b="1" dirty="0">
              <a:solidFill>
                <a:srgbClr val="103049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204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11" grpId="0"/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819634" y="1283192"/>
            <a:ext cx="183896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4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4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آینده</a:t>
            </a:r>
            <a:endParaRPr sz="24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7371" y="788970"/>
            <a:ext cx="10698480" cy="701731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 rtl="1"/>
            <a:r>
              <a:rPr sz="3600" b="1" dirty="0" err="1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گام</a:t>
            </a:r>
            <a:r>
              <a:rPr lang="fa-IR"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lang="fa-IR" sz="36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بعدی</a:t>
            </a:r>
            <a:r>
              <a:rPr lang="en-US" sz="36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:</a:t>
            </a:r>
            <a:r>
              <a:rPr lang="fa-IR" sz="36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r>
              <a:rPr sz="36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زیرساخت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نوآوری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مهارت</a:t>
            </a:r>
            <a:endParaRPr sz="36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94460" y="2532888"/>
            <a:ext cx="10264140" cy="455509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sz="2000" b="1" dirty="0" err="1">
                <a:latin typeface="Noto Sans Arabic"/>
                <a:cs typeface="B Nazanin" panose="00000400000000000000" pitchFamily="2" charset="-78"/>
              </a:rPr>
              <a:t>پیشنهادهای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مطرح‌شده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برای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ایجاد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فضاهایی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که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هنرجو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بتواند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ایده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را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از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مرحله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آموزش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تا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ساخت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تولید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دنبال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latin typeface="Noto Sans Arabic"/>
                <a:cs typeface="B Nazanin" panose="00000400000000000000" pitchFamily="2" charset="-78"/>
              </a:rPr>
              <a:t>کند</a:t>
            </a:r>
            <a:r>
              <a:rPr sz="2000" b="1" dirty="0">
                <a:latin typeface="Noto Sans Arabic"/>
                <a:cs typeface="B Nazanin" panose="00000400000000000000" pitchFamily="2" charset="-78"/>
              </a:rPr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3657600"/>
            <a:ext cx="3246120" cy="16916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7" name="Oval 6"/>
          <p:cNvSpPr/>
          <p:nvPr/>
        </p:nvSpPr>
        <p:spPr>
          <a:xfrm>
            <a:off x="987552" y="3858768"/>
            <a:ext cx="475488" cy="475488"/>
          </a:xfrm>
          <a:prstGeom prst="ellipse">
            <a:avLst/>
          </a:prstGeom>
          <a:solidFill>
            <a:srgbClr val="1FA4B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552" y="4443984"/>
            <a:ext cx="283464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>
                <a:latin typeface="Noto Sans Arabic"/>
                <a:cs typeface="B Nazanin" panose="00000400000000000000" pitchFamily="2" charset="-78"/>
              </a:rPr>
              <a:t>کارگاه تولیدی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87552" y="4892040"/>
            <a:ext cx="2834640" cy="332399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1200" b="0">
                <a:latin typeface="Noto Sans Arabic"/>
                <a:cs typeface="B Nazanin" panose="00000400000000000000" pitchFamily="2" charset="-78"/>
              </a:rPr>
              <a:t>تجربه واقعی تولید، کارآفرینی و مهارت حرفه‌ای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617720" y="3657600"/>
            <a:ext cx="3246120" cy="16916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782312" y="3858768"/>
            <a:ext cx="475488" cy="475488"/>
          </a:xfrm>
          <a:prstGeom prst="ellipse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82312" y="4443984"/>
            <a:ext cx="283464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>
                <a:latin typeface="Noto Sans Arabic"/>
                <a:cs typeface="B Nazanin" panose="00000400000000000000" pitchFamily="2" charset="-78"/>
              </a:rPr>
              <a:t>کارگاه کدنویسی و برنامه‌نویسی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82312" y="4892040"/>
            <a:ext cx="2834640" cy="332399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1200" b="0">
                <a:latin typeface="Noto Sans Arabic"/>
                <a:cs typeface="B Nazanin" panose="00000400000000000000" pitchFamily="2" charset="-78"/>
              </a:rPr>
              <a:t>آموزش برنامه‌نویسی و توسعه پروژه‌های دیجیتال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412480" y="3657600"/>
            <a:ext cx="3246120" cy="1691640"/>
          </a:xfrm>
          <a:prstGeom prst="round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577072" y="3858768"/>
            <a:ext cx="475488" cy="475488"/>
          </a:xfrm>
          <a:prstGeom prst="ellipse">
            <a:avLst/>
          </a:prstGeom>
          <a:solidFill>
            <a:srgbClr val="CF9D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577072" y="4443984"/>
            <a:ext cx="283464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>
                <a:latin typeface="Noto Sans Arabic"/>
                <a:cs typeface="B Nazanin" panose="00000400000000000000" pitchFamily="2" charset="-78"/>
              </a:rPr>
              <a:t>کارگاه تخصصی ساخت پروژه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577072" y="4892040"/>
            <a:ext cx="2834640" cy="332399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1200" b="0">
                <a:latin typeface="Noto Sans Arabic"/>
                <a:cs typeface="B Nazanin" panose="00000400000000000000" pitchFamily="2" charset="-78"/>
              </a:rPr>
              <a:t>طراحی، ساخت، آزمایش و توسعه دست‌ساخته‌ها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94360" y="6473952"/>
            <a:ext cx="10972800" cy="10972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14040" y="6510528"/>
            <a:ext cx="2733442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400" b="1" dirty="0" err="1"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14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latin typeface="Noto Sans Arabic"/>
                <a:cs typeface="B Nazanin" panose="00000400000000000000" pitchFamily="2" charset="-78"/>
              </a:rPr>
              <a:t>آینده</a:t>
            </a:r>
            <a:r>
              <a:rPr sz="14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latin typeface="Noto Sans Arabic"/>
                <a:cs typeface="B Nazanin" panose="00000400000000000000" pitchFamily="2" charset="-78"/>
              </a:rPr>
              <a:t>هنرستان</a:t>
            </a:r>
            <a:r>
              <a:rPr sz="14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latin typeface="Noto Sans Arabic"/>
                <a:cs typeface="B Nazanin" panose="00000400000000000000" pitchFamily="2" charset="-78"/>
              </a:rPr>
              <a:t>نوشیروانی</a:t>
            </a:r>
            <a:r>
              <a:rPr sz="1400" b="1" dirty="0">
                <a:latin typeface="Noto Sans Arabic"/>
                <a:cs typeface="B Nazanin" panose="00000400000000000000" pitchFamily="2" charset="-78"/>
              </a:rPr>
              <a:t> ۴۱۳</a:t>
            </a:r>
          </a:p>
        </p:txBody>
      </p:sp>
    </p:spTree>
    <p:extLst>
      <p:ext uri="{BB962C8B-B14F-4D97-AF65-F5344CB8AC3E}">
        <p14:creationId xmlns:p14="http://schemas.microsoft.com/office/powerpoint/2010/main" val="290763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/>
      <p:bldP spid="9" grpId="0"/>
      <p:bldP spid="10" grpId="0" animBg="1"/>
      <p:bldP spid="11" grpId="0" animBg="1"/>
      <p:bldP spid="12" grpId="0"/>
      <p:bldP spid="13" grpId="0"/>
      <p:bldP spid="14" grpId="0" animBg="1"/>
      <p:bldP spid="15" grpId="0" animBg="1"/>
      <p:bldP spid="16" grpId="0"/>
      <p:bldP spid="17" grpId="0"/>
      <p:bldP spid="18" grpId="0" animBg="1"/>
      <p:bldP spid="1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 b="1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72588" y="1243703"/>
            <a:ext cx="1566455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0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0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آینده</a:t>
            </a:r>
            <a:endParaRPr sz="20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182880"/>
            <a:ext cx="341760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050" b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16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050776"/>
            <a:ext cx="109270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sz="32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۱</a:t>
            </a:r>
            <a:r>
              <a:rPr lang="fa-IR" sz="32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-</a:t>
            </a:r>
            <a:r>
              <a:rPr sz="32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2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ایجاد</a:t>
            </a:r>
            <a:r>
              <a:rPr sz="32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2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کارگاه</a:t>
            </a:r>
            <a:r>
              <a:rPr sz="32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2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تولیدی</a:t>
            </a:r>
            <a:r>
              <a:rPr sz="32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2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برای</a:t>
            </a:r>
            <a:r>
              <a:rPr sz="32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2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هنرجویان</a:t>
            </a:r>
            <a:endParaRPr sz="32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92477" y="2639782"/>
            <a:ext cx="2971800" cy="502920"/>
          </a:xfrm>
          <a:prstGeom prst="roundRect">
            <a:avLst/>
          </a:prstGeom>
          <a:solidFill>
            <a:srgbClr val="E4F4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28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از</a:t>
            </a:r>
            <a:r>
              <a:rPr sz="28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r>
              <a:rPr sz="28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تا</a:t>
            </a:r>
            <a:r>
              <a:rPr sz="28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8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تولید</a:t>
            </a:r>
            <a:endParaRPr sz="2800" b="1" dirty="0">
              <a:solidFill>
                <a:srgbClr val="103049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60120" y="3441802"/>
            <a:ext cx="2514600" cy="438912"/>
          </a:xfrm>
          <a:prstGeom prst="roundRect">
            <a:avLst/>
          </a:prstGeom>
          <a:solidFill>
            <a:srgbClr val="1FA4B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1600" b="1" dirty="0" err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endParaRPr sz="1600" b="1" dirty="0">
              <a:solidFill>
                <a:srgbClr val="FFFFFF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60120" y="4155034"/>
            <a:ext cx="2514600" cy="438912"/>
          </a:xfrm>
          <a:prstGeom prst="roundRect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16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طراحی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60120" y="4868265"/>
            <a:ext cx="2514600" cy="438912"/>
          </a:xfrm>
          <a:prstGeom prst="roundRect">
            <a:avLst/>
          </a:prstGeom>
          <a:solidFill>
            <a:srgbClr val="CF9D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16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ساخت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60120" y="5581498"/>
            <a:ext cx="2514600" cy="438912"/>
          </a:xfrm>
          <a:prstGeom prst="roundRect">
            <a:avLst/>
          </a:prstGeom>
          <a:solidFill>
            <a:srgbClr val="4B94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16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تولید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109357" y="2795621"/>
            <a:ext cx="6903720" cy="224663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201168" tIns="164592" rIns="201168" bIns="164592" rtlCol="0" anchor="ctr"/>
          <a:lstStyle/>
          <a:p>
            <a:pPr algn="r" rtl="1">
              <a:spcAft>
                <a:spcPts val="800"/>
              </a:spcAft>
            </a:pP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تمرین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مهارت‌های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حرفه‌ای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در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شرایط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واقعی</a:t>
            </a:r>
            <a:endParaRPr sz="2400" b="1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ایجاد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زمینه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برای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تجربه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تولید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کارآفرینی</a:t>
            </a:r>
            <a:endParaRPr sz="2400" b="1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امکان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عرضه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نمونه‌های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ساخته‌شده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400" b="1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منتخب</a:t>
            </a:r>
            <a:endParaRPr sz="2400" b="1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160520" y="5263777"/>
            <a:ext cx="6903720" cy="777240"/>
          </a:xfrm>
          <a:prstGeom prst="roundRect">
            <a:avLst/>
          </a:prstGeom>
          <a:solidFill>
            <a:srgbClr val="FAF3E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خروجی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مورد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انتظار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: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هنرجوی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توانمند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در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طراحی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،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ساخت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،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کنترل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کیفیت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ارائه</a:t>
            </a:r>
            <a:r>
              <a:rPr sz="16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محصول</a:t>
            </a:r>
            <a:endParaRPr sz="1600" b="1" dirty="0">
              <a:solidFill>
                <a:srgbClr val="103049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4360" y="6473952"/>
            <a:ext cx="10972800" cy="10972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 b="1">
              <a:cs typeface="B Nazanin" panose="000004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64484" y="6510528"/>
            <a:ext cx="1832553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000" b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هنرستان زنده‌یاد نوشیروانی ۴۱۳ بابل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64277" y="2243947"/>
            <a:ext cx="8275022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200" b="1" dirty="0" err="1">
                <a:latin typeface="Noto Sans Arabic"/>
                <a:cs typeface="B Nazanin" panose="00000400000000000000" pitchFamily="2" charset="-78"/>
              </a:rPr>
              <a:t>ایجاد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فضای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کارگاهی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برای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تبدیل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ایده‌ها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و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مهارت‌های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هنرجویان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به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محصولات</a:t>
            </a:r>
            <a:r>
              <a:rPr sz="2200" b="1" dirty="0">
                <a:latin typeface="Noto Sans Arabic"/>
                <a:cs typeface="B Nazanin" panose="00000400000000000000" pitchFamily="2" charset="-78"/>
              </a:rPr>
              <a:t> </a:t>
            </a:r>
            <a:r>
              <a:rPr sz="2200" b="1" dirty="0" err="1">
                <a:latin typeface="Noto Sans Arabic"/>
                <a:cs typeface="B Nazanin" panose="00000400000000000000" pitchFamily="2" charset="-78"/>
              </a:rPr>
              <a:t>واقعی</a:t>
            </a:r>
            <a:endParaRPr sz="2200" b="1" dirty="0"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799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2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28692" y="567201"/>
            <a:ext cx="10927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1"/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۲.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ایجاد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کارگاه‌های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آموزشی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کدنویسی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برنامه‌نویسی</a:t>
            </a:r>
            <a:endParaRPr sz="36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43805" y="1281273"/>
            <a:ext cx="602601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ایجاد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بستر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آموزشی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برای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مهارت‌های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نرم‌افزاری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دیجیتال</a:t>
            </a:r>
            <a:endParaRPr sz="2000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31520" y="2450592"/>
            <a:ext cx="246888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AE2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1520" y="2450592"/>
            <a:ext cx="73152" cy="1417320"/>
          </a:xfrm>
          <a:prstGeom prst="rect">
            <a:avLst/>
          </a:prstGeom>
          <a:solidFill>
            <a:srgbClr val="1FA4B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12042" y="2569464"/>
            <a:ext cx="378630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4400" b="1">
                <a:solidFill>
                  <a:srgbClr val="1FA4B7"/>
                </a:solidFill>
                <a:latin typeface="Noto Sans Arabic"/>
                <a:cs typeface="B Nazanin" panose="00000400000000000000" pitchFamily="2" charset="-78"/>
              </a:rPr>
              <a:t>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2737" y="3002447"/>
            <a:ext cx="186140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فضای</a:t>
            </a:r>
            <a:r>
              <a:rPr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آموزشی</a:t>
            </a:r>
            <a:r>
              <a:rPr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تخصصی</a:t>
            </a:r>
            <a:endParaRPr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74720" y="2450592"/>
            <a:ext cx="246888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AE2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74720" y="2450592"/>
            <a:ext cx="73152" cy="1417320"/>
          </a:xfrm>
          <a:prstGeom prst="rect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75092" y="2569464"/>
            <a:ext cx="458780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4400" b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۲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52259" y="2940355"/>
            <a:ext cx="148470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دیجیتال</a:t>
            </a:r>
            <a:endParaRPr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7920" y="2450592"/>
            <a:ext cx="2468880" cy="1417320"/>
          </a:xfrm>
          <a:prstGeom prst="roundRect">
            <a:avLst/>
          </a:prstGeom>
          <a:solidFill>
            <a:srgbClr val="FFFFFF"/>
          </a:solidFill>
          <a:ln>
            <a:solidFill>
              <a:srgbClr val="DAE2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217920" y="2450592"/>
            <a:ext cx="73152" cy="1417320"/>
          </a:xfrm>
          <a:prstGeom prst="rect">
            <a:avLst/>
          </a:prstGeom>
          <a:solidFill>
            <a:srgbClr val="CF9D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75011" y="2569464"/>
            <a:ext cx="502061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4400" b="1">
                <a:solidFill>
                  <a:srgbClr val="CF9D3A"/>
                </a:solidFill>
                <a:latin typeface="Noto Sans Arabic"/>
                <a:cs typeface="B Nazanin" panose="00000400000000000000" pitchFamily="2" charset="-78"/>
              </a:rPr>
              <a:t>۳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7277" y="2940355"/>
            <a:ext cx="146065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مسیر</a:t>
            </a:r>
            <a:r>
              <a:rPr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رشد</a:t>
            </a:r>
            <a:r>
              <a:rPr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مهارتی</a:t>
            </a:r>
            <a:endParaRPr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18011" y="2078082"/>
            <a:ext cx="2286000" cy="517065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محورهای</a:t>
            </a:r>
            <a:r>
              <a:rPr sz="24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پیشنهادی</a:t>
            </a:r>
            <a:endParaRPr sz="2400" b="1" dirty="0">
              <a:solidFill>
                <a:srgbClr val="103049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05338" y="2797374"/>
            <a:ext cx="3050434" cy="2179058"/>
          </a:xfrm>
          <a:prstGeom prst="rect">
            <a:avLst/>
          </a:prstGeom>
          <a:noFill/>
        </p:spPr>
        <p:txBody>
          <a:bodyPr wrap="square" lIns="201168" tIns="164592" rIns="201168" bIns="164592">
            <a:spAutoFit/>
          </a:bodyPr>
          <a:lstStyle/>
          <a:p>
            <a:pPr algn="r" rtl="1">
              <a:spcAft>
                <a:spcPts val="800"/>
              </a:spcAft>
            </a:pP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مبانی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کدنویسی</a:t>
            </a:r>
            <a:endParaRPr sz="20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برنامه‌نویسی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کاربردی</a:t>
            </a:r>
            <a:endParaRPr sz="20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مدرسه‌ای</a:t>
            </a:r>
            <a:endParaRPr sz="20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  <a:p>
            <a:pPr algn="r" rtl="1">
              <a:spcAft>
                <a:spcPts val="800"/>
              </a:spcAft>
            </a:pP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•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اتصال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برنامه‌نویسی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به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الکترونیکی</a:t>
            </a:r>
            <a:r>
              <a:rPr sz="2000" dirty="0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2000" dirty="0" err="1">
                <a:solidFill>
                  <a:srgbClr val="232F37"/>
                </a:solidFill>
                <a:latin typeface="Noto Sans Arabic"/>
                <a:cs typeface="B Nazanin" panose="00000400000000000000" pitchFamily="2" charset="-78"/>
              </a:rPr>
              <a:t>هوشمندسازی</a:t>
            </a:r>
            <a:endParaRPr sz="2000" dirty="0">
              <a:solidFill>
                <a:srgbClr val="232F37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51560" y="4069080"/>
            <a:ext cx="1417320" cy="502920"/>
          </a:xfrm>
          <a:prstGeom prst="roundRect">
            <a:avLst/>
          </a:prstGeom>
          <a:solidFill>
            <a:srgbClr val="1FA4B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2400" b="1" dirty="0" err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مسئله</a:t>
            </a:r>
            <a:endParaRPr sz="2400" b="1" dirty="0">
              <a:solidFill>
                <a:srgbClr val="FFFFFF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23" name="Chevron 22"/>
          <p:cNvSpPr/>
          <p:nvPr/>
        </p:nvSpPr>
        <p:spPr>
          <a:xfrm>
            <a:off x="2560320" y="4178808"/>
            <a:ext cx="411480" cy="274320"/>
          </a:xfrm>
          <a:prstGeom prst="chevron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108960" y="4069080"/>
            <a:ext cx="1417320" cy="502920"/>
          </a:xfrm>
          <a:prstGeom prst="roundRect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24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کدنویسی</a:t>
            </a:r>
          </a:p>
        </p:txBody>
      </p:sp>
      <p:sp>
        <p:nvSpPr>
          <p:cNvPr id="25" name="Chevron 24"/>
          <p:cNvSpPr/>
          <p:nvPr/>
        </p:nvSpPr>
        <p:spPr>
          <a:xfrm>
            <a:off x="4617720" y="4178808"/>
            <a:ext cx="411480" cy="274320"/>
          </a:xfrm>
          <a:prstGeom prst="chevron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166360" y="4069080"/>
            <a:ext cx="1417320" cy="502920"/>
          </a:xfrm>
          <a:prstGeom prst="roundRect">
            <a:avLst/>
          </a:prstGeom>
          <a:solidFill>
            <a:srgbClr val="CF9D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24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آزمون</a:t>
            </a:r>
          </a:p>
        </p:txBody>
      </p:sp>
      <p:sp>
        <p:nvSpPr>
          <p:cNvPr id="27" name="Chevron 26"/>
          <p:cNvSpPr/>
          <p:nvPr/>
        </p:nvSpPr>
        <p:spPr>
          <a:xfrm>
            <a:off x="6675120" y="4178808"/>
            <a:ext cx="411480" cy="274320"/>
          </a:xfrm>
          <a:prstGeom prst="chevron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223760" y="4069080"/>
            <a:ext cx="1417320" cy="502920"/>
          </a:xfrm>
          <a:prstGeom prst="roundRect">
            <a:avLst/>
          </a:prstGeom>
          <a:solidFill>
            <a:srgbClr val="4B94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24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محصول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011680" y="5074920"/>
            <a:ext cx="8138160" cy="517065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 rtl="1"/>
            <a:r>
              <a:rPr sz="2400" b="1" dirty="0" err="1" smtClean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هدف</a:t>
            </a:r>
            <a:r>
              <a:rPr lang="fa-IR" sz="2400" b="1" dirty="0" smtClean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: </a:t>
            </a:r>
            <a:r>
              <a:rPr sz="2400" b="1" dirty="0" err="1" smtClean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پیوند</a:t>
            </a:r>
            <a:r>
              <a:rPr sz="2400" b="1" dirty="0" smtClean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r>
              <a:rPr sz="24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برنامه‌نویسی</a:t>
            </a:r>
            <a:r>
              <a:rPr sz="24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با</a:t>
            </a:r>
            <a:r>
              <a:rPr sz="24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4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واقعی</a:t>
            </a:r>
            <a:r>
              <a:rPr sz="2400"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هنرجویان</a:t>
            </a:r>
            <a:endParaRPr sz="2400" b="1" dirty="0">
              <a:solidFill>
                <a:srgbClr val="103049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94360" y="6473952"/>
            <a:ext cx="10972800" cy="10972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600">
              <a:cs typeface="B Nazanin" panose="000004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02769" y="6510528"/>
            <a:ext cx="195598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هنرستان زنده‌یاد نوشیروانی ۴۱۳ بابل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092146" y="1283192"/>
            <a:ext cx="156645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0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0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آینده</a:t>
            </a:r>
            <a:endParaRPr sz="20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186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5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75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5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75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  <p:bldP spid="10" grpId="0"/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 animBg="1"/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" y="658368"/>
            <a:ext cx="10927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1"/>
            <a:r>
              <a:rPr sz="36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۳</a:t>
            </a:r>
            <a:r>
              <a:rPr lang="fa-IR" sz="36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- </a:t>
            </a:r>
            <a:r>
              <a:rPr sz="3600" b="1" dirty="0" err="1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ایجاد</a:t>
            </a:r>
            <a:r>
              <a:rPr sz="3600" b="1" dirty="0" smtClean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کارگاه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تخصصی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ساخت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دست‌ساخته‌ها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</a:t>
            </a:r>
            <a:endParaRPr sz="36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2908" y="1308167"/>
            <a:ext cx="5325497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فضایی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برای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طراحی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،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ساخت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،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آزمایش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عملی</a:t>
            </a:r>
            <a:r>
              <a:rPr sz="1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هنرجویان</a:t>
            </a:r>
            <a:endParaRPr sz="16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22961" y="2560821"/>
            <a:ext cx="3246120" cy="2439701"/>
          </a:xfrm>
          <a:prstGeom prst="roundRect">
            <a:avLst/>
          </a:prstGeom>
          <a:solidFill>
            <a:srgbClr val="FFFFFF"/>
          </a:solidFill>
          <a:ln>
            <a:solidFill>
              <a:srgbClr val="DAE2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2961" y="2560821"/>
            <a:ext cx="3246120" cy="146304"/>
          </a:xfrm>
          <a:prstGeom prst="rect">
            <a:avLst/>
          </a:prstGeom>
          <a:solidFill>
            <a:srgbClr val="1FA4B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51561" y="2945196"/>
            <a:ext cx="2788920" cy="578620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sz="2800"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طراحی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1" y="3658101"/>
            <a:ext cx="2697480" cy="701731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b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ایده‌پردازی، طراحی اولیه و انتخاب روش ساخت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572000" y="2560821"/>
            <a:ext cx="3246120" cy="2439701"/>
          </a:xfrm>
          <a:prstGeom prst="roundRect">
            <a:avLst/>
          </a:prstGeom>
          <a:solidFill>
            <a:srgbClr val="FFFFFF"/>
          </a:solidFill>
          <a:ln>
            <a:solidFill>
              <a:srgbClr val="DAE2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72000" y="2560821"/>
            <a:ext cx="3246120" cy="146304"/>
          </a:xfrm>
          <a:prstGeom prst="rect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00600" y="2972301"/>
            <a:ext cx="2788920" cy="578620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sz="2800"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ساخت و آزمون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6320" y="3658101"/>
            <a:ext cx="2697480" cy="701731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b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ساخت نمونه، تست، خطایابی و اصلاح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321040" y="2560821"/>
            <a:ext cx="3246120" cy="2439701"/>
          </a:xfrm>
          <a:prstGeom prst="roundRect">
            <a:avLst/>
          </a:prstGeom>
          <a:solidFill>
            <a:srgbClr val="FFFFFF"/>
          </a:solidFill>
          <a:ln>
            <a:solidFill>
              <a:srgbClr val="DAE2E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21040" y="2560821"/>
            <a:ext cx="3246120" cy="146304"/>
          </a:xfrm>
          <a:prstGeom prst="rect">
            <a:avLst/>
          </a:prstGeom>
          <a:solidFill>
            <a:srgbClr val="CF9D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549640" y="2972301"/>
            <a:ext cx="2788920" cy="578620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sz="2800"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نمایش و توسعه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95361" y="3658101"/>
            <a:ext cx="2697480" cy="701731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b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مستندسازی، ارائه و آماده‌سازی برای رقابت یا تولید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828800" y="5440680"/>
            <a:ext cx="8503920" cy="594360"/>
          </a:xfrm>
          <a:prstGeom prst="roundRect">
            <a:avLst/>
          </a:prstGeom>
          <a:solidFill>
            <a:srgbClr val="E4F4F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2000"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این کارگاه می‌تواند هسته اصلی «مرکز نوآوری، مهارت و تولید» هنرستان باشد.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94360" y="6473952"/>
            <a:ext cx="10972800" cy="10972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 b="1">
              <a:cs typeface="B Nazanin" panose="00000400000000000000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25210" y="6510528"/>
            <a:ext cx="1911101" cy="2539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050" b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هنرستان زنده‌یاد نوشیروانی ۴۱۳ بابل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819634" y="1283192"/>
            <a:ext cx="183896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4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4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آینده</a:t>
            </a:r>
            <a:endParaRPr sz="24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77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 animBg="1"/>
      <p:bldP spid="18" grpId="0"/>
      <p:bldP spid="19" grpId="0"/>
      <p:bldP spid="20" grpId="0" animBg="1"/>
      <p:bldP spid="21" grpId="0" animBg="1"/>
      <p:bldP spid="22" grpId="0"/>
      <p:bldP spid="2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228777" y="2347738"/>
            <a:ext cx="1305165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1200" b="1">
                <a:solidFill>
                  <a:srgbClr val="008080"/>
                </a:solidFill>
                <a:latin typeface="Noto Sans Arabic"/>
                <a:cs typeface="B Nazanin" panose="00000400000000000000" pitchFamily="2" charset="-78"/>
              </a:rPr>
              <a:t>جمع‌بندی و نقشه راه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2587752" y="732966"/>
            <a:ext cx="10927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نقشه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راه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پیشنهادی</a:t>
            </a:r>
            <a:r>
              <a:rPr sz="36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36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endParaRPr sz="36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9204" y="1398713"/>
            <a:ext cx="48510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ترکیب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فعالیت‌های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انجام‌شده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با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سه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محور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اصلی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r>
              <a:rPr sz="2000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آینده</a:t>
            </a:r>
            <a:endParaRPr sz="2000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8" name="Oval 7"/>
          <p:cNvSpPr/>
          <p:nvPr/>
        </p:nvSpPr>
        <p:spPr>
          <a:xfrm>
            <a:off x="1193733" y="3119177"/>
            <a:ext cx="777240" cy="777240"/>
          </a:xfrm>
          <a:prstGeom prst="ellipse">
            <a:avLst/>
          </a:prstGeom>
          <a:solidFill>
            <a:srgbClr val="1FA4B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1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164927" y="3484953"/>
            <a:ext cx="1051560" cy="45720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cs typeface="B Nazanin" panose="000004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555479" y="3072267"/>
            <a:ext cx="173736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مرحله</a:t>
            </a:r>
            <a:r>
              <a:rPr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۴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143000" y="4251960"/>
            <a:ext cx="2743200" cy="594360"/>
          </a:xfrm>
          <a:prstGeom prst="roundRect">
            <a:avLst/>
          </a:prstGeom>
          <a:solidFill>
            <a:srgbClr val="1FA4B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32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مهارت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846320" y="4251960"/>
            <a:ext cx="2743200" cy="594360"/>
          </a:xfrm>
          <a:prstGeom prst="roundRect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32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نوآوری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549640" y="4251960"/>
            <a:ext cx="2743200" cy="594360"/>
          </a:xfrm>
          <a:prstGeom prst="roundRect">
            <a:avLst/>
          </a:prstGeom>
          <a:solidFill>
            <a:srgbClr val="CF9D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3152" tIns="73152" rIns="73152" bIns="73152" rtlCol="0" anchor="ctr"/>
          <a:lstStyle/>
          <a:p>
            <a:pPr algn="ctr"/>
            <a:r>
              <a:rPr sz="32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تولید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25880" y="5257800"/>
            <a:ext cx="9555480" cy="763286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ctr"/>
            <a:r>
              <a:rPr sz="2000"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چشم‌انداز: هنرستانی که در آن هنرجو ایده را می‌آموزد، طراحی می‌کند، می‌سازد، آزمایش می‌کند و برای ارائه یا تولید آماده می‌شود.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94360" y="6473952"/>
            <a:ext cx="10972800" cy="10972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cs typeface="B Nazanin" panose="000004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16582" y="6510528"/>
            <a:ext cx="1728358" cy="2539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05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هنرستان زنده‌یاد نوشیروانی ۴۱۳ بابل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819634" y="1283192"/>
            <a:ext cx="183896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r>
              <a:rPr sz="24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پروژه‌های</a:t>
            </a:r>
            <a:r>
              <a:rPr sz="2400" b="1" dirty="0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2400" b="1" dirty="0" err="1">
                <a:solidFill>
                  <a:schemeClr val="bg1"/>
                </a:solidFill>
                <a:latin typeface="Noto Sans Arabic"/>
                <a:cs typeface="B Nazanin" panose="00000400000000000000" pitchFamily="2" charset="-78"/>
              </a:rPr>
              <a:t>آینده</a:t>
            </a:r>
            <a:endParaRPr sz="2400" b="1" dirty="0">
              <a:solidFill>
                <a:schemeClr val="bg1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88721" y="3072267"/>
            <a:ext cx="173736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مرحله 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88720" y="3547755"/>
            <a:ext cx="2526937" cy="363176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آماده‌سازی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فضا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تجهیزات</a:t>
            </a:r>
            <a:endParaRPr sz="1400" b="1"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984249" y="3456315"/>
            <a:ext cx="1051560" cy="45720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cs typeface="B Nazanin" panose="00000400000000000000" pitchFamily="2" charset="-78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978643" y="3072267"/>
            <a:ext cx="173736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 dirty="0" err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مرحله</a:t>
            </a:r>
            <a:r>
              <a:rPr b="1" dirty="0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 ۲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05052" y="3527435"/>
            <a:ext cx="2822533" cy="363176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آموزش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توانمندسازی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هنرجویان</a:t>
            </a:r>
            <a:endParaRPr sz="1400" b="1"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73004" y="3456315"/>
            <a:ext cx="1051560" cy="45720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cs typeface="B Nazanin" panose="00000400000000000000" pitchFamily="2" charset="-78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746673" y="3108379"/>
            <a:ext cx="777240" cy="777240"/>
          </a:xfrm>
          <a:prstGeom prst="ellipse">
            <a:avLst/>
          </a:prstGeom>
          <a:solidFill>
            <a:srgbClr val="CF9D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66561" y="3072267"/>
            <a:ext cx="1737360" cy="424732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b="1">
                <a:solidFill>
                  <a:srgbClr val="103049"/>
                </a:solidFill>
                <a:latin typeface="Noto Sans Arabic"/>
                <a:cs typeface="B Nazanin" panose="00000400000000000000" pitchFamily="2" charset="-78"/>
              </a:rPr>
              <a:t>مرحله ۳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59392" y="3489265"/>
            <a:ext cx="1932356" cy="363176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1400" b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ساخت نمونه و اجرای پروژه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562089" y="3456315"/>
            <a:ext cx="1051560" cy="45720"/>
          </a:xfrm>
          <a:prstGeom prst="rect">
            <a:avLst/>
          </a:prstGeom>
          <a:solidFill>
            <a:srgbClr val="DAE2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>
              <a:cs typeface="B Nazanin" panose="00000400000000000000" pitchFamily="2" charset="-78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9401476" y="3121818"/>
            <a:ext cx="777240" cy="777240"/>
          </a:xfrm>
          <a:prstGeom prst="ellipse">
            <a:avLst/>
          </a:prstGeom>
          <a:solidFill>
            <a:srgbClr val="4B94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>
                <a:solidFill>
                  <a:srgbClr val="FFFFFF"/>
                </a:solidFill>
                <a:latin typeface="Noto Sans Arabic"/>
                <a:cs typeface="B Nazanin" panose="00000400000000000000" pitchFamily="2" charset="-78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689582" y="3504619"/>
            <a:ext cx="1969017" cy="363176"/>
          </a:xfrm>
          <a:prstGeom prst="rect">
            <a:avLst/>
          </a:prstGeom>
          <a:noFill/>
        </p:spPr>
        <p:txBody>
          <a:bodyPr wrap="square" lIns="73152" tIns="73152" rIns="73152" bIns="73152">
            <a:spAutoFit/>
          </a:bodyPr>
          <a:lstStyle/>
          <a:p>
            <a:pPr algn="r"/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تولید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،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ارائه</a:t>
            </a:r>
            <a:r>
              <a:rPr sz="1400" b="1" dirty="0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 و </a:t>
            </a:r>
            <a:r>
              <a:rPr sz="1400" b="1" dirty="0" err="1">
                <a:solidFill>
                  <a:srgbClr val="5C6C76"/>
                </a:solidFill>
                <a:latin typeface="Noto Sans Arabic"/>
                <a:cs typeface="B Nazanin" panose="00000400000000000000" pitchFamily="2" charset="-78"/>
              </a:rPr>
              <a:t>توسعه</a:t>
            </a:r>
            <a:endParaRPr sz="1400" b="1" dirty="0">
              <a:solidFill>
                <a:srgbClr val="5C6C76"/>
              </a:solidFill>
              <a:latin typeface="Noto Sans Arabic"/>
              <a:cs typeface="B Nazanin" panose="00000400000000000000" pitchFamily="2" charset="-78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880205" y="3090555"/>
            <a:ext cx="777240" cy="777240"/>
          </a:xfrm>
          <a:prstGeom prst="ellipse">
            <a:avLst/>
          </a:prstGeom>
          <a:solidFill>
            <a:srgbClr val="008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500" b="1">
                <a:solidFill>
                  <a:srgbClr val="FFFFFF"/>
                </a:solidFill>
                <a:latin typeface="Noto Sans Arabic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56587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 animBg="1"/>
      <p:bldP spid="19" grpId="0" animBg="1"/>
      <p:bldP spid="21" grpId="0"/>
      <p:bldP spid="23" grpId="0" animBg="1"/>
      <p:bldP spid="24" grpId="0" animBg="1"/>
      <p:bldP spid="25" grpId="0" animBg="1"/>
      <p:bldP spid="26" grpId="0"/>
      <p:bldP spid="27" grpId="0" animBg="1"/>
      <p:bldP spid="28" grpId="0"/>
      <p:bldP spid="30" grpId="0"/>
      <p:bldP spid="31" grpId="0"/>
      <p:bldP spid="32" grpId="0"/>
      <p:bldP spid="33" grpId="0" animBg="1"/>
      <p:bldP spid="34" grpId="0"/>
      <p:bldP spid="35" grpId="0"/>
      <p:bldP spid="36" grpId="0" animBg="1"/>
      <p:bldP spid="37" grpId="0" animBg="1"/>
      <p:bldP spid="38" grpId="0"/>
      <p:bldP spid="39" grpId="0"/>
      <p:bldP spid="40" grpId="0" animBg="1"/>
      <p:bldP spid="41" grpId="0" animBg="1"/>
      <p:bldP spid="42" grpId="0"/>
      <p:bldP spid="4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4800" b="1" dirty="0">
                <a:cs typeface="B Nazanin" panose="00000400000000000000" pitchFamily="2" charset="-78"/>
              </a:rPr>
              <a:t>چشم‌انداز کلی</a:t>
            </a:r>
            <a:r>
              <a:rPr lang="en-US" sz="4800" b="1" dirty="0">
                <a:cs typeface="B Nazanin" panose="00000400000000000000" pitchFamily="2" charset="-78"/>
              </a:rPr>
              <a:t> 🎯</a:t>
            </a:r>
            <a:endParaRPr lang="fa-IR" sz="48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5800" y="2413338"/>
            <a:ext cx="102489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fa-IR" sz="3200" b="1" dirty="0">
              <a:cs typeface="B Nazanin" panose="00000400000000000000" pitchFamily="2" charset="-78"/>
            </a:endParaRPr>
          </a:p>
          <a:p>
            <a:pPr algn="r"/>
            <a:r>
              <a:rPr lang="fa-IR" sz="3200" b="1" dirty="0">
                <a:cs typeface="B Nazanin" panose="00000400000000000000" pitchFamily="2" charset="-78"/>
              </a:rPr>
              <a:t>این سه طرح می‌توانند در آینده به یک مجموعه منسجم تحت عنوان «مرکز نوآوری، مهارت و تولید هنرستان نوشیروانی ۴۱۳» تبدیل شوند؛ به‌گونه‌ای که هنرجو فقط آموزش تئوری نبیند، بلکه ایده خود را از مرحله طراحی تا ساخت و تولید یک محصول واقعی دنبال کند.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59314" y="5617029"/>
            <a:ext cx="6879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b="1" dirty="0" smtClean="0">
                <a:cs typeface="B Nazanin" panose="00000400000000000000" pitchFamily="2" charset="-78"/>
              </a:rPr>
              <a:t>پایان</a:t>
            </a:r>
            <a:endParaRPr lang="en-US" sz="4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1020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1638</TotalTime>
  <Words>2169</Words>
  <Application>Microsoft Office PowerPoint</Application>
  <PresentationFormat>Widescreen</PresentationFormat>
  <Paragraphs>298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Arial</vt:lpstr>
      <vt:lpstr>B Nazanin</vt:lpstr>
      <vt:lpstr>Calibri</vt:lpstr>
      <vt:lpstr>Century Gothic</vt:lpstr>
      <vt:lpstr>Noto Sans Arabic</vt:lpstr>
      <vt:lpstr>Wingdings</vt:lpstr>
      <vt:lpstr>Wingdings 3</vt:lpstr>
      <vt:lpstr>Ion Boardroom</vt:lpstr>
      <vt:lpstr>PowerPoint Presentation</vt:lpstr>
      <vt:lpstr>PowerPoint Presentation</vt:lpstr>
      <vt:lpstr>PowerPoint Presentation</vt:lpstr>
      <vt:lpstr>راه‌اندازی وب‌سایت رسمی هنرستان نوشیروانی ۴۱۳ بابل www.Noshirvani413.ir</vt:lpstr>
      <vt:lpstr>👕 لباس فرم رشته برق و الکترونیک</vt:lpstr>
      <vt:lpstr>🏆 درخشش هنرجویان هنرستان نوشیروانی ۴۱۳ بابل در رویداد کارآفرینی «شتاب»</vt:lpstr>
      <vt:lpstr>کسب مقام ششم پایه یازدهم الکترونیک در مسابقه دانشگاه علم صنعت تهران</vt:lpstr>
      <vt:lpstr>بازدید از نمایشگاه دستاوردهای خلاقانه و ایده‌های نوآورانه</vt:lpstr>
      <vt:lpstr>بازدید معاونت آموزش متوسطه و کارشناس مسئول فنی‌وحرفه‌ای</vt:lpstr>
      <vt:lpstr>مراسم باشکوه روز معلم و تقدیر از تک‌تک معلمان</vt:lpstr>
      <vt:lpstr>نصب و تجهیز کارگاه برق هنرستان نوشیروانی ۴۱۳ با تخته وایت‌برد جدید </vt:lpstr>
      <vt:lpstr>آغاز سال تحصیلی جدید در هنرستان نوشیروانی ۴۱۳ بابل با برگزاری مراسم صبحگاه </vt:lpstr>
      <vt:lpstr>تأمین و خرید تجهیزات آموزشی</vt:lpstr>
      <vt:lpstr>هرس و اصلاح فضای سبز هنرستان</vt:lpstr>
      <vt:lpstr>برگزاری جلسه شورای دبیران</vt:lpstr>
      <vt:lpstr>🎨 رنگ‌آمیزی و زیباسازی دیوارهای هنرستان</vt:lpstr>
      <vt:lpstr>نصب پرچم‌های جمهوری اسلامی ایران در محوطه هنرستان نوشیروانی ۴۱۳ بابل در آستانه آغاز سال تحصیلی جدید </vt:lpstr>
      <vt:lpstr>🔧 تعمیر و بهسازی سرویس‌های بهداشتی هنرجویان</vt:lpstr>
      <vt:lpstr>تعمیر و مرمت دیوارهای بیرونی هنرستان</vt:lpstr>
      <vt:lpstr>🏐 تجهیز هنرستان به لوازم ورزشی</vt:lpstr>
      <vt:lpstr>🌿 پاکسازی و آماده‌سازی محوطه هنرستان در آستانه سال تحصیلی جدید</vt:lpstr>
      <vt:lpstr>آماده سازی و ایجاد کارگاه مرکز رشد برای هنرجویان</vt:lpstr>
      <vt:lpstr>بروزرسانی و بهینه‌سازی تابلوی آموزشی کارگاه برق</vt:lpstr>
      <vt:lpstr>نصب کولر سرمایشی و گرمایشی در کارگاه کدنویسی</vt:lpstr>
      <vt:lpstr>تجهیز کارگاه نقشه‌کشی با ۳۱ میز کار</vt:lpstr>
      <vt:lpstr>نصب تعدادی پروژکتور در محوطه حیاط هنرستان</vt:lpstr>
      <vt:lpstr>نصب اجاق گاز در آبدارخانه هنرستان</vt:lpstr>
      <vt:lpstr>خرید جاروبرقی برای نمازخانه هنرستان</vt:lpstr>
      <vt:lpstr>💻 خرید یک دستگاه لپ‌تاپ برای بخش برق هنرستان</vt:lpstr>
      <vt:lpstr>💡 تعویض لامپ‌های سوخته سقف بیرونی سرویس بهداشتی هنرستان</vt:lpstr>
      <vt:lpstr>تعمیر و بازسازی صندلی‌های شکسته هنرستان</vt:lpstr>
      <vt:lpstr>📚 نصب قفسه کتاب در محیط نمازخانه هنرستان</vt:lpstr>
      <vt:lpstr>🖨 سیم‌کشی اتاق معاون آموزشی جهت نصب دستگاه پرینتر</vt:lpstr>
      <vt:lpstr>جلسه خانواده پایه دهم الکترونیک</vt:lpstr>
      <vt:lpstr>جلسه کاراموزی خانواده های پایه ۱۱ برق والکترونیک</vt:lpstr>
      <vt:lpstr>نصب میز لپ‌تاپ و آماده‌سازی کارگاه الکترونیک و PLC</vt:lpstr>
      <vt:lpstr> نصب محافظ فلزی برای پنجره‌های بیرونی کلاس‌ها</vt:lpstr>
      <vt:lpstr>🕌 برگزاری همه‌روزه نماز جماعت در زنگ نماز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چشم‌انداز کلی 🎯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AhmadSalehinejhad</dc:creator>
  <cp:keywords/>
  <dc:description>generated using python-pptx</dc:description>
  <cp:lastModifiedBy>AhmadSalehinejhad</cp:lastModifiedBy>
  <cp:revision>153</cp:revision>
  <dcterms:created xsi:type="dcterms:W3CDTF">2013-01-27T09:14:16Z</dcterms:created>
  <dcterms:modified xsi:type="dcterms:W3CDTF">2026-09-28T20:19:23Z</dcterms:modified>
  <cp:category/>
</cp:coreProperties>
</file>